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5"/>
  </p:notesMasterIdLst>
  <p:sldIdLst>
    <p:sldId id="297" r:id="rId2"/>
    <p:sldId id="298" r:id="rId3"/>
    <p:sldId id="310" r:id="rId4"/>
    <p:sldId id="300" r:id="rId5"/>
    <p:sldId id="302" r:id="rId6"/>
    <p:sldId id="301" r:id="rId7"/>
    <p:sldId id="315" r:id="rId8"/>
    <p:sldId id="316" r:id="rId9"/>
    <p:sldId id="317" r:id="rId10"/>
    <p:sldId id="311" r:id="rId11"/>
    <p:sldId id="305" r:id="rId12"/>
    <p:sldId id="312" r:id="rId13"/>
    <p:sldId id="309" r:id="rId14"/>
  </p:sldIdLst>
  <p:sldSz cx="9144000" cy="5143500" type="screen16x9"/>
  <p:notesSz cx="6858000" cy="9144000"/>
  <p:embeddedFontLst>
    <p:embeddedFont>
      <p:font typeface="Advent Pro Light" panose="020B0604020202020204" charset="0"/>
      <p:regular r:id="rId16"/>
      <p:bold r:id="rId17"/>
    </p:embeddedFont>
    <p:embeddedFont>
      <p:font typeface="Anton" pitchFamily="2" charset="0"/>
      <p:regular r:id="rId18"/>
    </p:embeddedFont>
    <p:embeddedFont>
      <p:font typeface="Fira Sans Condensed Light" panose="020B0403050000020004" pitchFamily="34" charset="0"/>
      <p:regular r:id="rId19"/>
      <p:bold r:id="rId20"/>
      <p:italic r:id="rId21"/>
      <p:boldItalic r:id="rId22"/>
    </p:embeddedFont>
    <p:embeddedFont>
      <p:font typeface="Rajdhani" panose="020B0604020202020204"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19D890-EA18-4681-8A77-A7BBAE06E670}">
  <a:tblStyle styleId="{7119D890-EA18-4681-8A77-A7BBAE06E6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jpg>
</file>

<file path=ppt/media/image10.png>
</file>

<file path=ppt/media/image11.JPG>
</file>

<file path=ppt/media/image2.jpg>
</file>

<file path=ppt/media/image3.jp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706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235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8140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5768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8818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0342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364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9671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3978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9070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173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913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08400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5" r:id="rId5"/>
    <p:sldLayoutId id="2147483657" r:id="rId6"/>
    <p:sldLayoutId id="2147483659" r:id="rId7"/>
    <p:sldLayoutId id="2147483666" r:id="rId8"/>
    <p:sldLayoutId id="214748366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ieeexplore.ieee.org/author/37088959259"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ieeexplore.ieee.org/author/37088958962"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eeexplore.ieee.org/author/37089204128"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ieeexplore.ieee.org/author/37089204612"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7" name="Picture 4">
            <a:extLst>
              <a:ext uri="{FF2B5EF4-FFF2-40B4-BE49-F238E27FC236}">
                <a16:creationId xmlns:a16="http://schemas.microsoft.com/office/drawing/2014/main" id="{16C7B681-8006-4E64-921C-A7549C275BC9}"/>
              </a:ext>
            </a:extLst>
          </p:cNvPr>
          <p:cNvPicPr/>
          <p:nvPr/>
        </p:nvPicPr>
        <p:blipFill>
          <a:blip r:embed="rId3"/>
          <a:stretch/>
        </p:blipFill>
        <p:spPr>
          <a:xfrm>
            <a:off x="228600" y="109800"/>
            <a:ext cx="972360" cy="972360"/>
          </a:xfrm>
          <a:prstGeom prst="rect">
            <a:avLst/>
          </a:prstGeom>
          <a:ln w="0">
            <a:noFill/>
          </a:ln>
        </p:spPr>
      </p:pic>
      <p:sp>
        <p:nvSpPr>
          <p:cNvPr id="8" name="CustomShape 2">
            <a:extLst>
              <a:ext uri="{FF2B5EF4-FFF2-40B4-BE49-F238E27FC236}">
                <a16:creationId xmlns:a16="http://schemas.microsoft.com/office/drawing/2014/main" id="{13E1890C-AE95-4663-9A1D-8A82FC36FD6D}"/>
              </a:ext>
            </a:extLst>
          </p:cNvPr>
          <p:cNvSpPr/>
          <p:nvPr/>
        </p:nvSpPr>
        <p:spPr>
          <a:xfrm>
            <a:off x="1200960" y="-195072"/>
            <a:ext cx="7085880" cy="1828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br>
              <a:rPr dirty="0"/>
            </a:br>
            <a:br>
              <a:rPr dirty="0"/>
            </a:br>
            <a:r>
              <a:rPr lang="en-IN" sz="2600" b="1" strike="noStrike" spc="-1" dirty="0">
                <a:solidFill>
                  <a:srgbClr val="FF0000"/>
                </a:solidFill>
                <a:latin typeface="Times New Roman"/>
              </a:rPr>
              <a:t>SAPTHAGIRI COLLEGE OF ENGINEERING</a:t>
            </a:r>
            <a:br>
              <a:rPr dirty="0"/>
            </a:br>
            <a:r>
              <a:rPr lang="en-IN" sz="1200" b="1" i="1" strike="noStrike" spc="-1" dirty="0">
                <a:solidFill>
                  <a:schemeClr val="tx2"/>
                </a:solidFill>
                <a:latin typeface="Times New Roman"/>
              </a:rPr>
              <a:t>(Affiliated to Visvesvaraya Technological University, Belagavi &amp; Approved by AICTE, New </a:t>
            </a:r>
            <a:r>
              <a:rPr lang="en-IN" sz="1200" b="1" i="1" strike="noStrike" spc="-1" dirty="0" err="1">
                <a:solidFill>
                  <a:schemeClr val="tx2"/>
                </a:solidFill>
                <a:latin typeface="Times New Roman"/>
              </a:rPr>
              <a:t>Dehli</a:t>
            </a:r>
            <a:r>
              <a:rPr lang="en-IN" sz="1200" b="1" i="1" strike="noStrike" spc="-1" dirty="0">
                <a:solidFill>
                  <a:schemeClr val="tx2"/>
                </a:solidFill>
                <a:latin typeface="Times New Roman"/>
              </a:rPr>
              <a:t>)</a:t>
            </a:r>
            <a:br>
              <a:rPr dirty="0">
                <a:solidFill>
                  <a:schemeClr val="tx2"/>
                </a:solidFill>
              </a:rPr>
            </a:br>
            <a:r>
              <a:rPr lang="en-IN" sz="2400" b="0" strike="noStrike" spc="-1" dirty="0">
                <a:solidFill>
                  <a:srgbClr val="00B0F0"/>
                </a:solidFill>
                <a:latin typeface="Times New Roman"/>
              </a:rPr>
              <a:t>Department of </a:t>
            </a:r>
            <a:r>
              <a:rPr lang="en-IN" sz="2400" spc="-1" dirty="0">
                <a:solidFill>
                  <a:srgbClr val="00B0F0"/>
                </a:solidFill>
                <a:latin typeface="Times New Roman"/>
              </a:rPr>
              <a:t>Computer</a:t>
            </a:r>
            <a:r>
              <a:rPr lang="en-IN" sz="2400" b="0" strike="noStrike" spc="-1" dirty="0">
                <a:solidFill>
                  <a:srgbClr val="00B0F0"/>
                </a:solidFill>
                <a:latin typeface="Times New Roman"/>
              </a:rPr>
              <a:t> Science &amp; Engineering</a:t>
            </a:r>
            <a:br>
              <a:rPr dirty="0"/>
            </a:br>
            <a:br>
              <a:rPr dirty="0"/>
            </a:br>
            <a:endParaRPr lang="en-IN" sz="2400" b="0" strike="noStrike" spc="-1" dirty="0">
              <a:latin typeface="Arial"/>
            </a:endParaRPr>
          </a:p>
        </p:txBody>
      </p:sp>
      <p:pic>
        <p:nvPicPr>
          <p:cNvPr id="9" name="Picture 5">
            <a:extLst>
              <a:ext uri="{FF2B5EF4-FFF2-40B4-BE49-F238E27FC236}">
                <a16:creationId xmlns:a16="http://schemas.microsoft.com/office/drawing/2014/main" id="{A7D5A36A-C49D-4956-B237-DCE55CE1065A}"/>
              </a:ext>
            </a:extLst>
          </p:cNvPr>
          <p:cNvPicPr/>
          <p:nvPr/>
        </p:nvPicPr>
        <p:blipFill>
          <a:blip r:embed="rId4"/>
          <a:stretch/>
        </p:blipFill>
        <p:spPr>
          <a:xfrm>
            <a:off x="8245800" y="109800"/>
            <a:ext cx="898200" cy="926280"/>
          </a:xfrm>
          <a:prstGeom prst="rect">
            <a:avLst/>
          </a:prstGeom>
          <a:ln w="0">
            <a:noFill/>
          </a:ln>
        </p:spPr>
      </p:pic>
      <p:cxnSp>
        <p:nvCxnSpPr>
          <p:cNvPr id="5" name="Straight Connector 4">
            <a:extLst>
              <a:ext uri="{FF2B5EF4-FFF2-40B4-BE49-F238E27FC236}">
                <a16:creationId xmlns:a16="http://schemas.microsoft.com/office/drawing/2014/main" id="{BD677836-7ED0-4972-82D8-BCDE22AE05E6}"/>
              </a:ext>
            </a:extLst>
          </p:cNvPr>
          <p:cNvCxnSpPr>
            <a:cxnSpLocks/>
          </p:cNvCxnSpPr>
          <p:nvPr/>
        </p:nvCxnSpPr>
        <p:spPr>
          <a:xfrm>
            <a:off x="96982" y="1302327"/>
            <a:ext cx="8950036"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2222AD8-C6C0-463E-A925-04B027F86E05}"/>
              </a:ext>
            </a:extLst>
          </p:cNvPr>
          <p:cNvSpPr txBox="1"/>
          <p:nvPr/>
        </p:nvSpPr>
        <p:spPr>
          <a:xfrm>
            <a:off x="96982" y="1510145"/>
            <a:ext cx="8950036" cy="3170099"/>
          </a:xfrm>
          <a:prstGeom prst="rect">
            <a:avLst/>
          </a:prstGeom>
          <a:noFill/>
          <a:effectLst>
            <a:glow rad="1066800">
              <a:schemeClr val="accent2">
                <a:satMod val="175000"/>
                <a:alpha val="40000"/>
              </a:schemeClr>
            </a:glow>
          </a:effectLst>
        </p:spPr>
        <p:txBody>
          <a:bodyPr wrap="square" rtlCol="0">
            <a:spAutoFit/>
          </a:bodyPr>
          <a:lstStyle/>
          <a:p>
            <a:r>
              <a:rPr lang="en-IN" dirty="0">
                <a:solidFill>
                  <a:schemeClr val="tx2"/>
                </a:solidFill>
              </a:rPr>
              <a:t>Presentation on :-					Presented By:-</a:t>
            </a:r>
          </a:p>
          <a:p>
            <a:r>
              <a:rPr lang="en-IN" dirty="0">
                <a:solidFill>
                  <a:schemeClr val="tx2"/>
                </a:solidFill>
              </a:rPr>
              <a:t> 							</a:t>
            </a:r>
          </a:p>
          <a:p>
            <a:r>
              <a:rPr lang="en-IN" sz="1800" dirty="0">
                <a:solidFill>
                  <a:schemeClr val="tx2"/>
                </a:solidFill>
                <a:effectLst>
                  <a:glow rad="228600">
                    <a:schemeClr val="accent3">
                      <a:satMod val="175000"/>
                    </a:schemeClr>
                  </a:glow>
                  <a:outerShdw blurRad="38100" dist="38100" dir="2700000" algn="tl">
                    <a:srgbClr val="000000">
                      <a:alpha val="43137"/>
                    </a:srgbClr>
                  </a:outerShdw>
                </a:effectLst>
              </a:rPr>
              <a:t>Fake Job Prediction</a:t>
            </a:r>
            <a:r>
              <a:rPr lang="en-IN" sz="1600" dirty="0">
                <a:solidFill>
                  <a:schemeClr val="tx2"/>
                </a:solidFill>
                <a:effectLst>
                  <a:glow rad="228600">
                    <a:schemeClr val="accent3">
                      <a:satMod val="175000"/>
                    </a:schemeClr>
                  </a:glow>
                  <a:outerShdw blurRad="38100" dist="38100" dir="2700000" algn="tl">
                    <a:srgbClr val="000000">
                      <a:alpha val="43137"/>
                    </a:srgbClr>
                  </a:outerShdw>
                </a:effectLst>
              </a:rPr>
              <a:t>				</a:t>
            </a:r>
            <a:r>
              <a:rPr lang="en-IN" dirty="0">
                <a:solidFill>
                  <a:schemeClr val="tx2"/>
                </a:solidFill>
              </a:rPr>
              <a:t>Swapnil		1SG18CS119</a:t>
            </a:r>
            <a:endParaRPr lang="en-IN" sz="1600" dirty="0">
              <a:solidFill>
                <a:schemeClr val="tx2"/>
              </a:solidFill>
              <a:effectLst>
                <a:glow rad="228600">
                  <a:schemeClr val="accent3">
                    <a:satMod val="175000"/>
                  </a:schemeClr>
                </a:glow>
                <a:outerShdw blurRad="38100" dist="38100" dir="2700000" algn="tl">
                  <a:srgbClr val="000000">
                    <a:alpha val="43137"/>
                  </a:srgbClr>
                </a:outerShdw>
              </a:effectLst>
            </a:endParaRPr>
          </a:p>
          <a:p>
            <a:r>
              <a:rPr lang="en-IN" sz="1800" dirty="0">
                <a:solidFill>
                  <a:schemeClr val="tx2"/>
                </a:solidFill>
                <a:effectLst>
                  <a:glow rad="228600">
                    <a:schemeClr val="accent3">
                      <a:satMod val="175000"/>
                    </a:schemeClr>
                  </a:glow>
                  <a:outerShdw blurRad="38100" dist="38100" dir="2700000" algn="tl">
                    <a:srgbClr val="000000">
                      <a:alpha val="43137"/>
                    </a:srgbClr>
                  </a:outerShdw>
                </a:effectLst>
              </a:rPr>
              <a:t>Using Machine Learning</a:t>
            </a:r>
            <a:r>
              <a:rPr lang="en-IN" sz="1600" dirty="0">
                <a:solidFill>
                  <a:schemeClr val="tx2"/>
                </a:solidFill>
                <a:effectLst>
                  <a:glow rad="228600">
                    <a:schemeClr val="accent3">
                      <a:satMod val="175000"/>
                    </a:schemeClr>
                  </a:glow>
                  <a:outerShdw blurRad="38100" dist="38100" dir="2700000" algn="tl">
                    <a:srgbClr val="000000">
                      <a:alpha val="43137"/>
                    </a:srgbClr>
                  </a:outerShdw>
                </a:effectLst>
              </a:rPr>
              <a:t>				</a:t>
            </a:r>
            <a:r>
              <a:rPr lang="en-IN" dirty="0">
                <a:solidFill>
                  <a:schemeClr val="tx2"/>
                </a:solidFill>
              </a:rPr>
              <a:t>Pranav </a:t>
            </a:r>
            <a:r>
              <a:rPr lang="en-IN" dirty="0" err="1">
                <a:solidFill>
                  <a:schemeClr val="tx2"/>
                </a:solidFill>
              </a:rPr>
              <a:t>Parth</a:t>
            </a:r>
            <a:r>
              <a:rPr lang="en-IN" dirty="0">
                <a:solidFill>
                  <a:schemeClr val="tx2"/>
                </a:solidFill>
              </a:rPr>
              <a:t>	1SG18CS072</a:t>
            </a:r>
            <a:endParaRPr lang="en-IN" sz="1600" dirty="0">
              <a:solidFill>
                <a:schemeClr val="tx2"/>
              </a:solidFill>
            </a:endParaRPr>
          </a:p>
          <a:p>
            <a:r>
              <a:rPr lang="en-IN" sz="1600" dirty="0">
                <a:solidFill>
                  <a:schemeClr val="tx2"/>
                </a:solidFill>
                <a:effectLst>
                  <a:glow rad="228600">
                    <a:schemeClr val="accent3">
                      <a:satMod val="175000"/>
                    </a:schemeClr>
                  </a:glow>
                  <a:outerShdw blurRad="38100" dist="38100" dir="2700000" algn="tl">
                    <a:srgbClr val="000000">
                      <a:alpha val="43137"/>
                    </a:srgbClr>
                  </a:outerShdw>
                </a:effectLst>
              </a:rPr>
              <a:t>						</a:t>
            </a:r>
            <a:r>
              <a:rPr lang="en-IN" dirty="0" err="1">
                <a:solidFill>
                  <a:schemeClr val="tx2"/>
                </a:solidFill>
              </a:rPr>
              <a:t>Rishu</a:t>
            </a:r>
            <a:r>
              <a:rPr lang="en-IN" dirty="0">
                <a:solidFill>
                  <a:schemeClr val="tx2"/>
                </a:solidFill>
              </a:rPr>
              <a:t> Raj		1SG18CS085</a:t>
            </a:r>
            <a:endParaRPr lang="en-IN" sz="1600" dirty="0">
              <a:solidFill>
                <a:schemeClr val="tx2"/>
              </a:solidFill>
            </a:endParaRPr>
          </a:p>
          <a:p>
            <a:r>
              <a:rPr lang="en-IN" sz="1600" dirty="0">
                <a:solidFill>
                  <a:schemeClr val="tx2"/>
                </a:solidFill>
                <a:effectLst>
                  <a:glow rad="228600">
                    <a:schemeClr val="accent3">
                      <a:satMod val="175000"/>
                    </a:schemeClr>
                  </a:glow>
                  <a:outerShdw blurRad="38100" dist="38100" dir="2700000" algn="tl">
                    <a:srgbClr val="000000">
                      <a:alpha val="43137"/>
                    </a:srgbClr>
                  </a:outerShdw>
                </a:effectLst>
              </a:rPr>
              <a:t>						</a:t>
            </a:r>
            <a:r>
              <a:rPr lang="en-IN" dirty="0" err="1">
                <a:solidFill>
                  <a:schemeClr val="tx2"/>
                </a:solidFill>
              </a:rPr>
              <a:t>Ritik</a:t>
            </a:r>
            <a:r>
              <a:rPr lang="en-IN" dirty="0">
                <a:solidFill>
                  <a:schemeClr val="tx2"/>
                </a:solidFill>
              </a:rPr>
              <a:t> Saini		1SG18CS086</a:t>
            </a:r>
          </a:p>
          <a:p>
            <a:endParaRPr lang="en-IN" sz="1600" dirty="0">
              <a:solidFill>
                <a:schemeClr val="tx2"/>
              </a:solidFill>
              <a:effectLst>
                <a:glow rad="228600">
                  <a:schemeClr val="accent3">
                    <a:satMod val="175000"/>
                  </a:schemeClr>
                </a:glow>
                <a:outerShdw blurRad="38100" dist="38100" dir="2700000" algn="tl">
                  <a:srgbClr val="000000">
                    <a:alpha val="43137"/>
                  </a:srgbClr>
                </a:outerShdw>
              </a:effectLst>
            </a:endParaRPr>
          </a:p>
          <a:p>
            <a:endParaRPr lang="en-IN" sz="1600" dirty="0">
              <a:solidFill>
                <a:schemeClr val="tx2"/>
              </a:solidFill>
              <a:effectLst>
                <a:glow rad="228600">
                  <a:schemeClr val="accent3">
                    <a:satMod val="175000"/>
                  </a:schemeClr>
                </a:glow>
                <a:outerShdw blurRad="38100" dist="38100" dir="2700000" algn="tl">
                  <a:srgbClr val="000000">
                    <a:alpha val="43137"/>
                  </a:srgbClr>
                </a:outerShdw>
              </a:effectLst>
            </a:endParaRPr>
          </a:p>
          <a:p>
            <a:r>
              <a:rPr lang="en-IN" sz="1600" dirty="0">
                <a:solidFill>
                  <a:schemeClr val="tx2"/>
                </a:solidFill>
                <a:effectLst>
                  <a:glow rad="228600">
                    <a:schemeClr val="accent3">
                      <a:satMod val="175000"/>
                    </a:schemeClr>
                  </a:glow>
                  <a:outerShdw blurRad="38100" dist="38100" dir="2700000" algn="tl">
                    <a:srgbClr val="000000">
                      <a:alpha val="43137"/>
                    </a:srgbClr>
                  </a:outerShdw>
                </a:effectLst>
              </a:rPr>
              <a:t>		</a:t>
            </a:r>
            <a:r>
              <a:rPr lang="en-IN" sz="1200" dirty="0">
                <a:solidFill>
                  <a:schemeClr val="tx2"/>
                </a:solidFill>
              </a:rPr>
              <a:t>Under the Guidance of:</a:t>
            </a:r>
          </a:p>
          <a:p>
            <a:r>
              <a:rPr lang="en-IN" dirty="0">
                <a:solidFill>
                  <a:schemeClr val="tx2"/>
                </a:solidFill>
                <a:effectLst>
                  <a:glow rad="228600">
                    <a:schemeClr val="accent3">
                      <a:satMod val="175000"/>
                    </a:schemeClr>
                  </a:glow>
                  <a:outerShdw blurRad="38100" dist="38100" dir="2700000" algn="tl">
                    <a:srgbClr val="000000">
                      <a:alpha val="43137"/>
                    </a:srgbClr>
                  </a:outerShdw>
                </a:effectLst>
              </a:rPr>
              <a:t>		      </a:t>
            </a:r>
            <a:r>
              <a:rPr lang="en-IN" dirty="0">
                <a:solidFill>
                  <a:schemeClr val="tx2"/>
                </a:solidFill>
                <a:effectLst>
                  <a:glow rad="228600">
                    <a:schemeClr val="accent3">
                      <a:satMod val="175000"/>
                      <a:alpha val="40000"/>
                    </a:schemeClr>
                  </a:glow>
                </a:effectLst>
              </a:rPr>
              <a:t>Prof. </a:t>
            </a:r>
            <a:r>
              <a:rPr lang="en-IN" dirty="0" err="1">
                <a:solidFill>
                  <a:schemeClr val="tx2"/>
                </a:solidFill>
                <a:effectLst>
                  <a:glow rad="228600">
                    <a:schemeClr val="accent3">
                      <a:satMod val="175000"/>
                      <a:alpha val="40000"/>
                    </a:schemeClr>
                  </a:glow>
                </a:effectLst>
              </a:rPr>
              <a:t>Latha</a:t>
            </a:r>
            <a:r>
              <a:rPr lang="en-IN" dirty="0">
                <a:solidFill>
                  <a:schemeClr val="tx2"/>
                </a:solidFill>
                <a:effectLst>
                  <a:glow rad="228600">
                    <a:schemeClr val="accent3">
                      <a:satMod val="175000"/>
                      <a:alpha val="40000"/>
                    </a:schemeClr>
                  </a:glow>
                </a:effectLst>
              </a:rPr>
              <a:t> A</a:t>
            </a:r>
          </a:p>
          <a:p>
            <a:r>
              <a:rPr lang="en-IN" dirty="0">
                <a:solidFill>
                  <a:schemeClr val="tx2"/>
                </a:solidFill>
                <a:effectLst>
                  <a:glow rad="228600">
                    <a:schemeClr val="accent3">
                      <a:satMod val="175000"/>
                      <a:alpha val="40000"/>
                    </a:schemeClr>
                  </a:glow>
                </a:effectLst>
              </a:rPr>
              <a:t>		</a:t>
            </a:r>
            <a:r>
              <a:rPr lang="en-IN" dirty="0">
                <a:solidFill>
                  <a:schemeClr val="tx2"/>
                </a:solidFill>
              </a:rPr>
              <a:t>Associate Professor,</a:t>
            </a:r>
          </a:p>
          <a:p>
            <a:r>
              <a:rPr lang="en-IN" dirty="0">
                <a:solidFill>
                  <a:schemeClr val="tx2"/>
                </a:solidFill>
                <a:effectLst>
                  <a:glow rad="228600">
                    <a:schemeClr val="accent3">
                      <a:satMod val="175000"/>
                      <a:alpha val="40000"/>
                    </a:schemeClr>
                  </a:glow>
                </a:effectLst>
              </a:rPr>
              <a:t>		</a:t>
            </a:r>
            <a:r>
              <a:rPr lang="en-IN" dirty="0">
                <a:solidFill>
                  <a:schemeClr val="tx2"/>
                </a:solidFill>
              </a:rPr>
              <a:t>Dept. Of CSE, SCE</a:t>
            </a:r>
            <a:endParaRPr lang="en-IN" dirty="0">
              <a:solidFill>
                <a:schemeClr val="tx2"/>
              </a:solidFill>
              <a:effectLst>
                <a:glow rad="228600">
                  <a:schemeClr val="accent3">
                    <a:satMod val="175000"/>
                    <a:alpha val="40000"/>
                  </a:schemeClr>
                </a:glow>
              </a:effectLst>
            </a:endParaRPr>
          </a:p>
          <a:p>
            <a:r>
              <a:rPr lang="en-IN" dirty="0">
                <a:solidFill>
                  <a:schemeClr val="tx2"/>
                </a:solidFill>
                <a:effectLst>
                  <a:glow rad="228600">
                    <a:schemeClr val="accent3">
                      <a:satMod val="175000"/>
                      <a:alpha val="40000"/>
                    </a:schemeClr>
                  </a:glow>
                </a:effectLst>
              </a:rPr>
              <a:t>		        </a:t>
            </a:r>
            <a:r>
              <a:rPr lang="en-IN" dirty="0">
                <a:solidFill>
                  <a:schemeClr val="tx2"/>
                </a:solidFill>
                <a:effectLst/>
              </a:rPr>
              <a:t>2021-22</a:t>
            </a:r>
            <a:endParaRPr lang="en-IN" sz="1600" dirty="0">
              <a:solidFill>
                <a:schemeClr val="tx2"/>
              </a:solidFill>
              <a:effectLst/>
            </a:endParaRPr>
          </a:p>
        </p:txBody>
      </p:sp>
      <p:grpSp>
        <p:nvGrpSpPr>
          <p:cNvPr id="10" name="Google Shape;8624;p53">
            <a:extLst>
              <a:ext uri="{FF2B5EF4-FFF2-40B4-BE49-F238E27FC236}">
                <a16:creationId xmlns:a16="http://schemas.microsoft.com/office/drawing/2014/main" id="{5F33CEEF-0938-44D5-96BC-776005EB1BA4}"/>
              </a:ext>
            </a:extLst>
          </p:cNvPr>
          <p:cNvGrpSpPr/>
          <p:nvPr/>
        </p:nvGrpSpPr>
        <p:grpSpPr>
          <a:xfrm>
            <a:off x="2832573" y="1899255"/>
            <a:ext cx="1295882" cy="646587"/>
            <a:chOff x="834100" y="3642869"/>
            <a:chExt cx="1259483" cy="628426"/>
          </a:xfrm>
        </p:grpSpPr>
        <p:sp>
          <p:nvSpPr>
            <p:cNvPr id="11" name="Google Shape;8625;p53">
              <a:extLst>
                <a:ext uri="{FF2B5EF4-FFF2-40B4-BE49-F238E27FC236}">
                  <a16:creationId xmlns:a16="http://schemas.microsoft.com/office/drawing/2014/main" id="{5FF4E6C4-C357-4B60-8F0D-32275A2BA57A}"/>
                </a:ext>
              </a:extLst>
            </p:cNvPr>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626;p53">
              <a:extLst>
                <a:ext uri="{FF2B5EF4-FFF2-40B4-BE49-F238E27FC236}">
                  <a16:creationId xmlns:a16="http://schemas.microsoft.com/office/drawing/2014/main" id="{52DA713B-6408-4627-A998-A81BE314E369}"/>
                </a:ext>
              </a:extLst>
            </p:cNvPr>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627;p53">
              <a:extLst>
                <a:ext uri="{FF2B5EF4-FFF2-40B4-BE49-F238E27FC236}">
                  <a16:creationId xmlns:a16="http://schemas.microsoft.com/office/drawing/2014/main" id="{ECB449A1-930B-47A3-9C8E-4388A3EBE4F5}"/>
                </a:ext>
              </a:extLst>
            </p:cNvPr>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628;p53">
              <a:extLst>
                <a:ext uri="{FF2B5EF4-FFF2-40B4-BE49-F238E27FC236}">
                  <a16:creationId xmlns:a16="http://schemas.microsoft.com/office/drawing/2014/main" id="{BBBF8BC0-C466-4AFD-AB67-74BCF0D2A719}"/>
                </a:ext>
              </a:extLst>
            </p:cNvPr>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629;p53">
              <a:extLst>
                <a:ext uri="{FF2B5EF4-FFF2-40B4-BE49-F238E27FC236}">
                  <a16:creationId xmlns:a16="http://schemas.microsoft.com/office/drawing/2014/main" id="{EE28D27C-B938-4B5A-AD19-96DCAA4391EF}"/>
                </a:ext>
              </a:extLst>
            </p:cNvPr>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630;p53">
              <a:extLst>
                <a:ext uri="{FF2B5EF4-FFF2-40B4-BE49-F238E27FC236}">
                  <a16:creationId xmlns:a16="http://schemas.microsoft.com/office/drawing/2014/main" id="{B54537B7-FFD5-4B15-B88A-FC3A4DA56741}"/>
                </a:ext>
              </a:extLst>
            </p:cNvPr>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631;p53">
              <a:extLst>
                <a:ext uri="{FF2B5EF4-FFF2-40B4-BE49-F238E27FC236}">
                  <a16:creationId xmlns:a16="http://schemas.microsoft.com/office/drawing/2014/main" id="{E30C573F-7D53-48D8-BCE5-30A60EB876BA}"/>
                </a:ext>
              </a:extLst>
            </p:cNvPr>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632;p53">
              <a:extLst>
                <a:ext uri="{FF2B5EF4-FFF2-40B4-BE49-F238E27FC236}">
                  <a16:creationId xmlns:a16="http://schemas.microsoft.com/office/drawing/2014/main" id="{103EC1A3-5D8C-4DA1-9BDE-E1525A731435}"/>
                </a:ext>
              </a:extLst>
            </p:cNvPr>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633;p53">
              <a:extLst>
                <a:ext uri="{FF2B5EF4-FFF2-40B4-BE49-F238E27FC236}">
                  <a16:creationId xmlns:a16="http://schemas.microsoft.com/office/drawing/2014/main" id="{AD3FA190-1019-42E8-8C3B-AE8BC96F938B}"/>
                </a:ext>
              </a:extLst>
            </p:cNvPr>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34;p53">
              <a:extLst>
                <a:ext uri="{FF2B5EF4-FFF2-40B4-BE49-F238E27FC236}">
                  <a16:creationId xmlns:a16="http://schemas.microsoft.com/office/drawing/2014/main" id="{3CA41BA6-E5F1-4BB5-A400-5B1DBB1C3DB3}"/>
                </a:ext>
              </a:extLst>
            </p:cNvPr>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635;p53">
              <a:extLst>
                <a:ext uri="{FF2B5EF4-FFF2-40B4-BE49-F238E27FC236}">
                  <a16:creationId xmlns:a16="http://schemas.microsoft.com/office/drawing/2014/main" id="{8DED5762-0F38-45F1-8704-9E6826B58124}"/>
                </a:ext>
              </a:extLst>
            </p:cNvPr>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636;p53">
              <a:extLst>
                <a:ext uri="{FF2B5EF4-FFF2-40B4-BE49-F238E27FC236}">
                  <a16:creationId xmlns:a16="http://schemas.microsoft.com/office/drawing/2014/main" id="{3DC06E59-25B3-4B74-8BA6-4EB0111C7BF5}"/>
                </a:ext>
              </a:extLst>
            </p:cNvPr>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637;p53">
              <a:extLst>
                <a:ext uri="{FF2B5EF4-FFF2-40B4-BE49-F238E27FC236}">
                  <a16:creationId xmlns:a16="http://schemas.microsoft.com/office/drawing/2014/main" id="{EC78ADC7-D9AB-4C95-B20B-1AB327D17E31}"/>
                </a:ext>
              </a:extLst>
            </p:cNvPr>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638;p53">
              <a:extLst>
                <a:ext uri="{FF2B5EF4-FFF2-40B4-BE49-F238E27FC236}">
                  <a16:creationId xmlns:a16="http://schemas.microsoft.com/office/drawing/2014/main" id="{D7816E52-DBF7-49A2-A6DB-3FC7F84CBF4F}"/>
                </a:ext>
              </a:extLst>
            </p:cNvPr>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639;p53">
              <a:extLst>
                <a:ext uri="{FF2B5EF4-FFF2-40B4-BE49-F238E27FC236}">
                  <a16:creationId xmlns:a16="http://schemas.microsoft.com/office/drawing/2014/main" id="{48583CEF-7B2A-4B61-8D03-201DC5CF39B7}"/>
                </a:ext>
              </a:extLst>
            </p:cNvPr>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640;p53">
              <a:extLst>
                <a:ext uri="{FF2B5EF4-FFF2-40B4-BE49-F238E27FC236}">
                  <a16:creationId xmlns:a16="http://schemas.microsoft.com/office/drawing/2014/main" id="{D051AFE5-C4E1-4D51-98AE-A51E848663C8}"/>
                </a:ext>
              </a:extLst>
            </p:cNvPr>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641;p53">
              <a:extLst>
                <a:ext uri="{FF2B5EF4-FFF2-40B4-BE49-F238E27FC236}">
                  <a16:creationId xmlns:a16="http://schemas.microsoft.com/office/drawing/2014/main" id="{95964C2E-BE9D-493C-B6C4-C9B1654ABC8F}"/>
                </a:ext>
              </a:extLst>
            </p:cNvPr>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642;p53">
              <a:extLst>
                <a:ext uri="{FF2B5EF4-FFF2-40B4-BE49-F238E27FC236}">
                  <a16:creationId xmlns:a16="http://schemas.microsoft.com/office/drawing/2014/main" id="{7ED4C667-18CC-4F41-901F-F9677D630ECE}"/>
                </a:ext>
              </a:extLst>
            </p:cNvPr>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643;p53">
              <a:extLst>
                <a:ext uri="{FF2B5EF4-FFF2-40B4-BE49-F238E27FC236}">
                  <a16:creationId xmlns:a16="http://schemas.microsoft.com/office/drawing/2014/main" id="{6FBE95E0-D8E6-4F76-87DC-EAB09F931625}"/>
                </a:ext>
              </a:extLst>
            </p:cNvPr>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644;p53">
              <a:extLst>
                <a:ext uri="{FF2B5EF4-FFF2-40B4-BE49-F238E27FC236}">
                  <a16:creationId xmlns:a16="http://schemas.microsoft.com/office/drawing/2014/main" id="{F2EF5B25-93EF-4517-9662-397AF553756C}"/>
                </a:ext>
              </a:extLst>
            </p:cNvPr>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645;p53">
              <a:extLst>
                <a:ext uri="{FF2B5EF4-FFF2-40B4-BE49-F238E27FC236}">
                  <a16:creationId xmlns:a16="http://schemas.microsoft.com/office/drawing/2014/main" id="{C3DCF5D2-D79E-4FD3-B3D8-110C1745B54B}"/>
                </a:ext>
              </a:extLst>
            </p:cNvPr>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646;p53">
              <a:extLst>
                <a:ext uri="{FF2B5EF4-FFF2-40B4-BE49-F238E27FC236}">
                  <a16:creationId xmlns:a16="http://schemas.microsoft.com/office/drawing/2014/main" id="{AFFEE35E-1811-4083-9E86-66E54614CFA0}"/>
                </a:ext>
              </a:extLst>
            </p:cNvPr>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647;p53">
              <a:extLst>
                <a:ext uri="{FF2B5EF4-FFF2-40B4-BE49-F238E27FC236}">
                  <a16:creationId xmlns:a16="http://schemas.microsoft.com/office/drawing/2014/main" id="{C1C9A0F7-23D1-466B-A905-4C5A35C1F5E6}"/>
                </a:ext>
              </a:extLst>
            </p:cNvPr>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648;p53">
              <a:extLst>
                <a:ext uri="{FF2B5EF4-FFF2-40B4-BE49-F238E27FC236}">
                  <a16:creationId xmlns:a16="http://schemas.microsoft.com/office/drawing/2014/main" id="{DCEA1930-A39C-461B-B5E1-D955F1887C3B}"/>
                </a:ext>
              </a:extLst>
            </p:cNvPr>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649;p53">
              <a:extLst>
                <a:ext uri="{FF2B5EF4-FFF2-40B4-BE49-F238E27FC236}">
                  <a16:creationId xmlns:a16="http://schemas.microsoft.com/office/drawing/2014/main" id="{FBB1B45A-F8AE-425F-A874-335DB05E2AFA}"/>
                </a:ext>
              </a:extLst>
            </p:cNvPr>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8650;p53">
              <a:extLst>
                <a:ext uri="{FF2B5EF4-FFF2-40B4-BE49-F238E27FC236}">
                  <a16:creationId xmlns:a16="http://schemas.microsoft.com/office/drawing/2014/main" id="{EF96188D-FDF9-42C8-A055-C9B4896A327B}"/>
                </a:ext>
              </a:extLst>
            </p:cNvPr>
            <p:cNvGrpSpPr/>
            <p:nvPr/>
          </p:nvGrpSpPr>
          <p:grpSpPr>
            <a:xfrm>
              <a:off x="1360364" y="3847835"/>
              <a:ext cx="208119" cy="224359"/>
              <a:chOff x="1360769" y="3847100"/>
              <a:chExt cx="208119" cy="224359"/>
            </a:xfrm>
          </p:grpSpPr>
          <p:sp>
            <p:nvSpPr>
              <p:cNvPr id="51" name="Google Shape;8651;p53">
                <a:extLst>
                  <a:ext uri="{FF2B5EF4-FFF2-40B4-BE49-F238E27FC236}">
                    <a16:creationId xmlns:a16="http://schemas.microsoft.com/office/drawing/2014/main" id="{D3F3D942-4F97-4076-9E65-2978640094C2}"/>
                  </a:ext>
                </a:extLst>
              </p:cNvPr>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652;p53">
                <a:extLst>
                  <a:ext uri="{FF2B5EF4-FFF2-40B4-BE49-F238E27FC236}">
                    <a16:creationId xmlns:a16="http://schemas.microsoft.com/office/drawing/2014/main" id="{9C59C01E-B704-4DC4-A7ED-76FE7054798E}"/>
                  </a:ext>
                </a:extLst>
              </p:cNvPr>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653;p53">
                <a:extLst>
                  <a:ext uri="{FF2B5EF4-FFF2-40B4-BE49-F238E27FC236}">
                    <a16:creationId xmlns:a16="http://schemas.microsoft.com/office/drawing/2014/main" id="{8D130380-5320-4266-9F15-D0A1A8C87028}"/>
                  </a:ext>
                </a:extLst>
              </p:cNvPr>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654;p53">
                <a:extLst>
                  <a:ext uri="{FF2B5EF4-FFF2-40B4-BE49-F238E27FC236}">
                    <a16:creationId xmlns:a16="http://schemas.microsoft.com/office/drawing/2014/main" id="{F34518C1-C78F-4096-84A0-AC4392343E29}"/>
                  </a:ext>
                </a:extLst>
              </p:cNvPr>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655;p53">
                <a:extLst>
                  <a:ext uri="{FF2B5EF4-FFF2-40B4-BE49-F238E27FC236}">
                    <a16:creationId xmlns:a16="http://schemas.microsoft.com/office/drawing/2014/main" id="{71185F6E-DE2B-47CB-B0FC-883A671FD881}"/>
                  </a:ext>
                </a:extLst>
              </p:cNvPr>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656;p53">
                <a:extLst>
                  <a:ext uri="{FF2B5EF4-FFF2-40B4-BE49-F238E27FC236}">
                    <a16:creationId xmlns:a16="http://schemas.microsoft.com/office/drawing/2014/main" id="{9E3C6139-0E3E-4D48-925D-2C0EA225C977}"/>
                  </a:ext>
                </a:extLst>
              </p:cNvPr>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657;p53">
                <a:extLst>
                  <a:ext uri="{FF2B5EF4-FFF2-40B4-BE49-F238E27FC236}">
                    <a16:creationId xmlns:a16="http://schemas.microsoft.com/office/drawing/2014/main" id="{945F85D8-B48C-42BE-BC0A-3589E399629A}"/>
                  </a:ext>
                </a:extLst>
              </p:cNvPr>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658;p53">
                <a:extLst>
                  <a:ext uri="{FF2B5EF4-FFF2-40B4-BE49-F238E27FC236}">
                    <a16:creationId xmlns:a16="http://schemas.microsoft.com/office/drawing/2014/main" id="{85E8990C-4D54-4CA5-8E4C-823C21B8CE90}"/>
                  </a:ext>
                </a:extLst>
              </p:cNvPr>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659;p53">
                <a:extLst>
                  <a:ext uri="{FF2B5EF4-FFF2-40B4-BE49-F238E27FC236}">
                    <a16:creationId xmlns:a16="http://schemas.microsoft.com/office/drawing/2014/main" id="{BF34F0AA-CC7F-4BA1-85EB-90843DF7E61E}"/>
                  </a:ext>
                </a:extLst>
              </p:cNvPr>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660;p53">
                <a:extLst>
                  <a:ext uri="{FF2B5EF4-FFF2-40B4-BE49-F238E27FC236}">
                    <a16:creationId xmlns:a16="http://schemas.microsoft.com/office/drawing/2014/main" id="{285C4229-E870-469A-8613-8570ED70C196}"/>
                  </a:ext>
                </a:extLst>
              </p:cNvPr>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661;p53">
                <a:extLst>
                  <a:ext uri="{FF2B5EF4-FFF2-40B4-BE49-F238E27FC236}">
                    <a16:creationId xmlns:a16="http://schemas.microsoft.com/office/drawing/2014/main" id="{85B26F17-8D20-4E47-AF4B-72722C828D62}"/>
                  </a:ext>
                </a:extLst>
              </p:cNvPr>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662;p53">
                <a:extLst>
                  <a:ext uri="{FF2B5EF4-FFF2-40B4-BE49-F238E27FC236}">
                    <a16:creationId xmlns:a16="http://schemas.microsoft.com/office/drawing/2014/main" id="{7F8C3594-F647-4AAB-AA31-6F5E7D8D569B}"/>
                  </a:ext>
                </a:extLst>
              </p:cNvPr>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663;p53">
                <a:extLst>
                  <a:ext uri="{FF2B5EF4-FFF2-40B4-BE49-F238E27FC236}">
                    <a16:creationId xmlns:a16="http://schemas.microsoft.com/office/drawing/2014/main" id="{E4031F06-BA84-4580-A679-3FFFE7E863C3}"/>
                  </a:ext>
                </a:extLst>
              </p:cNvPr>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664;p53">
                <a:extLst>
                  <a:ext uri="{FF2B5EF4-FFF2-40B4-BE49-F238E27FC236}">
                    <a16:creationId xmlns:a16="http://schemas.microsoft.com/office/drawing/2014/main" id="{17E338A2-AF08-44B4-922B-8EA7E1400F09}"/>
                  </a:ext>
                </a:extLst>
              </p:cNvPr>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665;p53">
                <a:extLst>
                  <a:ext uri="{FF2B5EF4-FFF2-40B4-BE49-F238E27FC236}">
                    <a16:creationId xmlns:a16="http://schemas.microsoft.com/office/drawing/2014/main" id="{3C757E78-48BB-427D-9E9F-550F4E277E48}"/>
                  </a:ext>
                </a:extLst>
              </p:cNvPr>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666;p53">
                <a:extLst>
                  <a:ext uri="{FF2B5EF4-FFF2-40B4-BE49-F238E27FC236}">
                    <a16:creationId xmlns:a16="http://schemas.microsoft.com/office/drawing/2014/main" id="{80249540-CAA2-4321-AE6C-D9E0F7F33034}"/>
                  </a:ext>
                </a:extLst>
              </p:cNvPr>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667;p53">
                <a:extLst>
                  <a:ext uri="{FF2B5EF4-FFF2-40B4-BE49-F238E27FC236}">
                    <a16:creationId xmlns:a16="http://schemas.microsoft.com/office/drawing/2014/main" id="{5D0A5C0A-C777-420D-94AA-3E7583935DB7}"/>
                  </a:ext>
                </a:extLst>
              </p:cNvPr>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668;p53">
                <a:extLst>
                  <a:ext uri="{FF2B5EF4-FFF2-40B4-BE49-F238E27FC236}">
                    <a16:creationId xmlns:a16="http://schemas.microsoft.com/office/drawing/2014/main" id="{0EDADBEE-4A6D-46F2-829F-063A84433F4A}"/>
                  </a:ext>
                </a:extLst>
              </p:cNvPr>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669;p53">
                <a:extLst>
                  <a:ext uri="{FF2B5EF4-FFF2-40B4-BE49-F238E27FC236}">
                    <a16:creationId xmlns:a16="http://schemas.microsoft.com/office/drawing/2014/main" id="{486C1BDF-C9AE-4CFA-B80C-9ECFACA8842A}"/>
                  </a:ext>
                </a:extLst>
              </p:cNvPr>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670;p53">
                <a:extLst>
                  <a:ext uri="{FF2B5EF4-FFF2-40B4-BE49-F238E27FC236}">
                    <a16:creationId xmlns:a16="http://schemas.microsoft.com/office/drawing/2014/main" id="{3CBDE277-164A-4264-ACC1-0A59232BA624}"/>
                  </a:ext>
                </a:extLst>
              </p:cNvPr>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8671;p53">
              <a:extLst>
                <a:ext uri="{FF2B5EF4-FFF2-40B4-BE49-F238E27FC236}">
                  <a16:creationId xmlns:a16="http://schemas.microsoft.com/office/drawing/2014/main" id="{0C0B60F6-3234-4CBD-8BBC-4429D4B84450}"/>
                </a:ext>
              </a:extLst>
            </p:cNvPr>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672;p53">
              <a:extLst>
                <a:ext uri="{FF2B5EF4-FFF2-40B4-BE49-F238E27FC236}">
                  <a16:creationId xmlns:a16="http://schemas.microsoft.com/office/drawing/2014/main" id="{76E10897-EF73-4BC7-A755-A805E6C4B85F}"/>
                </a:ext>
              </a:extLst>
            </p:cNvPr>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673;p53">
              <a:extLst>
                <a:ext uri="{FF2B5EF4-FFF2-40B4-BE49-F238E27FC236}">
                  <a16:creationId xmlns:a16="http://schemas.microsoft.com/office/drawing/2014/main" id="{76A736B2-A68B-4BFC-A8EE-ABD91DF3B736}"/>
                </a:ext>
              </a:extLst>
            </p:cNvPr>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674;p53">
              <a:extLst>
                <a:ext uri="{FF2B5EF4-FFF2-40B4-BE49-F238E27FC236}">
                  <a16:creationId xmlns:a16="http://schemas.microsoft.com/office/drawing/2014/main" id="{EDAF00DC-D991-4C67-ABB6-D334DF933739}"/>
                </a:ext>
              </a:extLst>
            </p:cNvPr>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675;p53">
              <a:extLst>
                <a:ext uri="{FF2B5EF4-FFF2-40B4-BE49-F238E27FC236}">
                  <a16:creationId xmlns:a16="http://schemas.microsoft.com/office/drawing/2014/main" id="{418D5C33-28D0-478F-9ACC-F2C6050441ED}"/>
                </a:ext>
              </a:extLst>
            </p:cNvPr>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676;p53">
              <a:extLst>
                <a:ext uri="{FF2B5EF4-FFF2-40B4-BE49-F238E27FC236}">
                  <a16:creationId xmlns:a16="http://schemas.microsoft.com/office/drawing/2014/main" id="{B71CEB04-9DFE-4502-B441-1BB249078A5D}"/>
                </a:ext>
              </a:extLst>
            </p:cNvPr>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677;p53">
              <a:extLst>
                <a:ext uri="{FF2B5EF4-FFF2-40B4-BE49-F238E27FC236}">
                  <a16:creationId xmlns:a16="http://schemas.microsoft.com/office/drawing/2014/main" id="{50BE64F5-AE96-4329-B0C0-FF1765C0156A}"/>
                </a:ext>
              </a:extLst>
            </p:cNvPr>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678;p53">
              <a:extLst>
                <a:ext uri="{FF2B5EF4-FFF2-40B4-BE49-F238E27FC236}">
                  <a16:creationId xmlns:a16="http://schemas.microsoft.com/office/drawing/2014/main" id="{A59CCCDA-BC79-44D0-BDF9-9E431B24ADFE}"/>
                </a:ext>
              </a:extLst>
            </p:cNvPr>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679;p53">
              <a:extLst>
                <a:ext uri="{FF2B5EF4-FFF2-40B4-BE49-F238E27FC236}">
                  <a16:creationId xmlns:a16="http://schemas.microsoft.com/office/drawing/2014/main" id="{202471C5-FEDF-4C39-8EA3-BC14AAD75A0D}"/>
                </a:ext>
              </a:extLst>
            </p:cNvPr>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680;p53">
              <a:extLst>
                <a:ext uri="{FF2B5EF4-FFF2-40B4-BE49-F238E27FC236}">
                  <a16:creationId xmlns:a16="http://schemas.microsoft.com/office/drawing/2014/main" id="{BE2E207F-4642-4194-B852-784B1816F526}"/>
                </a:ext>
              </a:extLst>
            </p:cNvPr>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681;p53">
              <a:extLst>
                <a:ext uri="{FF2B5EF4-FFF2-40B4-BE49-F238E27FC236}">
                  <a16:creationId xmlns:a16="http://schemas.microsoft.com/office/drawing/2014/main" id="{2E56DB7C-35EB-4931-A589-0A1C97822920}"/>
                </a:ext>
              </a:extLst>
            </p:cNvPr>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682;p53">
              <a:extLst>
                <a:ext uri="{FF2B5EF4-FFF2-40B4-BE49-F238E27FC236}">
                  <a16:creationId xmlns:a16="http://schemas.microsoft.com/office/drawing/2014/main" id="{1E8CECDC-BFCB-4307-B2EE-092A8B985DCC}"/>
                </a:ext>
              </a:extLst>
            </p:cNvPr>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683;p53">
              <a:extLst>
                <a:ext uri="{FF2B5EF4-FFF2-40B4-BE49-F238E27FC236}">
                  <a16:creationId xmlns:a16="http://schemas.microsoft.com/office/drawing/2014/main" id="{7A4DD963-D810-45F5-838D-3AB923044AEF}"/>
                </a:ext>
              </a:extLst>
            </p:cNvPr>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684;p53">
              <a:extLst>
                <a:ext uri="{FF2B5EF4-FFF2-40B4-BE49-F238E27FC236}">
                  <a16:creationId xmlns:a16="http://schemas.microsoft.com/office/drawing/2014/main" id="{2625BDE7-0DE7-4031-9E8F-29097470B910}"/>
                </a:ext>
              </a:extLst>
            </p:cNvPr>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9937;p57">
            <a:extLst>
              <a:ext uri="{FF2B5EF4-FFF2-40B4-BE49-F238E27FC236}">
                <a16:creationId xmlns:a16="http://schemas.microsoft.com/office/drawing/2014/main" id="{B1E0B79E-EDF7-4474-9DAB-7A567D107E6D}"/>
              </a:ext>
            </a:extLst>
          </p:cNvPr>
          <p:cNvGrpSpPr/>
          <p:nvPr/>
        </p:nvGrpSpPr>
        <p:grpSpPr>
          <a:xfrm>
            <a:off x="6894330" y="1456846"/>
            <a:ext cx="428127" cy="478755"/>
            <a:chOff x="6974158" y="2789537"/>
            <a:chExt cx="255247" cy="327458"/>
          </a:xfrm>
        </p:grpSpPr>
        <p:sp>
          <p:nvSpPr>
            <p:cNvPr id="72" name="Google Shape;9938;p57">
              <a:extLst>
                <a:ext uri="{FF2B5EF4-FFF2-40B4-BE49-F238E27FC236}">
                  <a16:creationId xmlns:a16="http://schemas.microsoft.com/office/drawing/2014/main" id="{DE445450-5E27-40B7-82F2-1B75DA1552B1}"/>
                </a:ext>
              </a:extLst>
            </p:cNvPr>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9939;p57">
              <a:extLst>
                <a:ext uri="{FF2B5EF4-FFF2-40B4-BE49-F238E27FC236}">
                  <a16:creationId xmlns:a16="http://schemas.microsoft.com/office/drawing/2014/main" id="{713C2B88-C125-4D49-8FF3-67BB434B32C2}"/>
                </a:ext>
              </a:extLst>
            </p:cNvPr>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9940;p57">
              <a:extLst>
                <a:ext uri="{FF2B5EF4-FFF2-40B4-BE49-F238E27FC236}">
                  <a16:creationId xmlns:a16="http://schemas.microsoft.com/office/drawing/2014/main" id="{FEBA71C9-C5DF-4640-A4A9-6700974E77A2}"/>
                </a:ext>
              </a:extLst>
            </p:cNvPr>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9941;p57">
              <a:extLst>
                <a:ext uri="{FF2B5EF4-FFF2-40B4-BE49-F238E27FC236}">
                  <a16:creationId xmlns:a16="http://schemas.microsoft.com/office/drawing/2014/main" id="{63DBBDA6-1DD0-4DFC-A6D4-96AE69DB01D5}"/>
                </a:ext>
              </a:extLst>
            </p:cNvPr>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9942;p57">
              <a:extLst>
                <a:ext uri="{FF2B5EF4-FFF2-40B4-BE49-F238E27FC236}">
                  <a16:creationId xmlns:a16="http://schemas.microsoft.com/office/drawing/2014/main" id="{78FB8EFB-0534-4502-A646-6C83F08F1AA6}"/>
                </a:ext>
              </a:extLst>
            </p:cNvPr>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9943;p57">
              <a:extLst>
                <a:ext uri="{FF2B5EF4-FFF2-40B4-BE49-F238E27FC236}">
                  <a16:creationId xmlns:a16="http://schemas.microsoft.com/office/drawing/2014/main" id="{7BB32F8C-1AD1-4C92-8627-2F4240C3AFB9}"/>
                </a:ext>
              </a:extLst>
            </p:cNvPr>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8" name="Google Shape;1793;p47">
            <a:extLst>
              <a:ext uri="{FF2B5EF4-FFF2-40B4-BE49-F238E27FC236}">
                <a16:creationId xmlns:a16="http://schemas.microsoft.com/office/drawing/2014/main" id="{CCB2ADA1-073A-47A6-88E2-D48C8E4F0078}"/>
              </a:ext>
            </a:extLst>
          </p:cNvPr>
          <p:cNvPicPr preferRelativeResize="0"/>
          <p:nvPr/>
        </p:nvPicPr>
        <p:blipFill>
          <a:blip r:embed="rId5">
            <a:alphaModFix/>
          </a:blip>
          <a:stretch>
            <a:fillRect/>
          </a:stretch>
        </p:blipFill>
        <p:spPr>
          <a:xfrm>
            <a:off x="5513655" y="3130407"/>
            <a:ext cx="3189475" cy="1840476"/>
          </a:xfrm>
          <a:prstGeom prst="rect">
            <a:avLst/>
          </a:prstGeom>
          <a:noFill/>
          <a:ln>
            <a:noFill/>
          </a:ln>
        </p:spPr>
      </p:pic>
    </p:spTree>
    <p:extLst>
      <p:ext uri="{BB962C8B-B14F-4D97-AF65-F5344CB8AC3E}">
        <p14:creationId xmlns:p14="http://schemas.microsoft.com/office/powerpoint/2010/main" val="3930530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3910976" y="-316892"/>
            <a:ext cx="19671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effectLst>
                  <a:glow rad="63500">
                    <a:schemeClr val="accent6">
                      <a:satMod val="175000"/>
                      <a:alpha val="40000"/>
                    </a:schemeClr>
                  </a:glow>
                </a:effectLst>
                <a:latin typeface="Times New Roman" panose="02020603050405020304" pitchFamily="18" charset="0"/>
                <a:cs typeface="Times New Roman" panose="02020603050405020304" pitchFamily="18" charset="0"/>
              </a:rPr>
              <a:t>Objective</a:t>
            </a:r>
            <a:endParaRPr sz="2800" dirty="0">
              <a:effectLst>
                <a:glow rad="63500">
                  <a:schemeClr val="accent6">
                    <a:satMod val="175000"/>
                    <a:alpha val="40000"/>
                  </a:schemeClr>
                </a:glow>
              </a:effectLst>
              <a:latin typeface="Times New Roman" panose="02020603050405020304" pitchFamily="18" charset="0"/>
              <a:cs typeface="Times New Roman" panose="02020603050405020304" pitchFamily="18" charset="0"/>
            </a:endParaRPr>
          </a:p>
        </p:txBody>
      </p:sp>
      <p:sp>
        <p:nvSpPr>
          <p:cNvPr id="136" name="Google Shape;136;p27"/>
          <p:cNvSpPr txBox="1">
            <a:spLocks noGrp="1"/>
          </p:cNvSpPr>
          <p:nvPr>
            <p:ph type="subTitle" idx="1"/>
          </p:nvPr>
        </p:nvSpPr>
        <p:spPr>
          <a:xfrm>
            <a:off x="3035809" y="219455"/>
            <a:ext cx="5938004" cy="4823599"/>
          </a:xfrm>
          <a:prstGeom prst="rect">
            <a:avLst/>
          </a:prstGeom>
        </p:spPr>
        <p:txBody>
          <a:bodyPr spcFirstLastPara="1" wrap="square" lIns="91425" tIns="91425" rIns="91425" bIns="91425" anchor="ctr" anchorCtr="0">
            <a:noAutofit/>
          </a:bodyPr>
          <a:lstStyle/>
          <a:p>
            <a:pPr marL="438150" indent="-285750">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lgn="l">
              <a:buFont typeface="Wingdings" panose="05000000000000000000" pitchFamily="2" charset="2"/>
              <a:buChar char="q"/>
            </a:pPr>
            <a:r>
              <a:rPr lang="en-IN" dirty="0">
                <a:latin typeface="Times New Roman" panose="02020603050405020304" pitchFamily="18" charset="0"/>
                <a:ea typeface="Fira Sans Condensed Light"/>
                <a:cs typeface="Times New Roman" panose="02020603050405020304" pitchFamily="18" charset="0"/>
                <a:sym typeface="Fira Sans Condensed Light"/>
              </a:rPr>
              <a:t>This project aims to create classifier that will have the capability to identify fake and real jobs.</a:t>
            </a:r>
          </a:p>
          <a:p>
            <a:pPr marL="152400" indent="0" algn="l"/>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152400" indent="0" algn="l"/>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lgn="l">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lgn="l">
              <a:buFont typeface="Wingdings" panose="05000000000000000000" pitchFamily="2" charset="2"/>
              <a:buChar char="q"/>
            </a:pPr>
            <a:r>
              <a:rPr lang="en-US" sz="1400" b="0" dirty="0">
                <a:solidFill>
                  <a:schemeClr val="tx2"/>
                </a:solidFill>
                <a:latin typeface="Times New Roman" panose="02020603050405020304" pitchFamily="18" charset="0"/>
                <a:cs typeface="Times New Roman" panose="02020603050405020304" pitchFamily="18" charset="0"/>
              </a:rPr>
              <a:t>Employment scam detection will guide jobseekers to get only legitimate offers from companies.</a:t>
            </a:r>
          </a:p>
          <a:p>
            <a:pPr marL="438150" indent="-285750" algn="l">
              <a:buFont typeface="Wingdings" panose="05000000000000000000" pitchFamily="2" charset="2"/>
              <a:buChar char="q"/>
            </a:pPr>
            <a:endParaRPr lang="en-US" dirty="0">
              <a:solidFill>
                <a:schemeClr val="tx2"/>
              </a:solidFill>
              <a:latin typeface="Times New Roman" panose="02020603050405020304" pitchFamily="18" charset="0"/>
              <a:cs typeface="Times New Roman" panose="02020603050405020304" pitchFamily="18" charset="0"/>
            </a:endParaRPr>
          </a:p>
          <a:p>
            <a:pPr marL="152400" indent="0" algn="l"/>
            <a:endParaRPr lang="en-IN" dirty="0">
              <a:solidFill>
                <a:schemeClr val="tx2"/>
              </a:solidFill>
            </a:endParaRPr>
          </a:p>
          <a:p>
            <a:pPr marL="152400" indent="0" algn="l"/>
            <a:r>
              <a:rPr lang="en-IN" dirty="0">
                <a:latin typeface="Times New Roman" panose="02020603050405020304" pitchFamily="18" charset="0"/>
                <a:ea typeface="Fira Sans Condensed Light"/>
                <a:cs typeface="Times New Roman" panose="02020603050405020304" pitchFamily="18" charset="0"/>
                <a:sym typeface="Fira Sans Condensed Light"/>
              </a:rPr>
              <a:t> </a:t>
            </a:r>
          </a:p>
          <a:p>
            <a:pPr marL="438150" indent="-285750" algn="l">
              <a:buFont typeface="Wingdings" panose="05000000000000000000" pitchFamily="2" charset="2"/>
              <a:buChar char="q"/>
            </a:pPr>
            <a:r>
              <a:rPr lang="en-IN" dirty="0">
                <a:latin typeface="Times New Roman" panose="02020603050405020304" pitchFamily="18" charset="0"/>
                <a:ea typeface="Fira Sans Condensed Light"/>
                <a:cs typeface="Times New Roman" panose="02020603050405020304" pitchFamily="18" charset="0"/>
                <a:sym typeface="Fira Sans Condensed Light"/>
              </a:rPr>
              <a:t> </a:t>
            </a:r>
            <a:r>
              <a:rPr lang="en-US" sz="1400" b="0" dirty="0">
                <a:solidFill>
                  <a:schemeClr val="tx2"/>
                </a:solidFill>
                <a:latin typeface="Times New Roman" panose="02020603050405020304" pitchFamily="18" charset="0"/>
                <a:cs typeface="Times New Roman" panose="02020603050405020304" pitchFamily="18" charset="0"/>
              </a:rPr>
              <a:t>Companies will not get sued or complaints of fraud job offers</a:t>
            </a:r>
            <a:endParaRPr lang="en-IN" dirty="0">
              <a:solidFill>
                <a:schemeClr val="tx2"/>
              </a:solidFill>
            </a:endParaRPr>
          </a:p>
          <a:p>
            <a:pPr marL="438150" indent="-285750" algn="l">
              <a:buFont typeface="Wingdings" panose="05000000000000000000" pitchFamily="2" charset="2"/>
              <a:buChar char="q"/>
            </a:pPr>
            <a:endParaRPr lang="en-IN" dirty="0">
              <a:solidFill>
                <a:schemeClr val="tx2"/>
              </a:solidFill>
            </a:endParaRPr>
          </a:p>
        </p:txBody>
      </p:sp>
      <p:cxnSp>
        <p:nvCxnSpPr>
          <p:cNvPr id="137" name="Google Shape;137;p27"/>
          <p:cNvCxnSpPr/>
          <p:nvPr/>
        </p:nvCxnSpPr>
        <p:spPr>
          <a:xfrm>
            <a:off x="2353286" y="2138686"/>
            <a:ext cx="0" cy="630600"/>
          </a:xfrm>
          <a:prstGeom prst="straightConnector1">
            <a:avLst/>
          </a:prstGeom>
          <a:noFill/>
          <a:ln w="19050" cap="flat" cmpd="sng">
            <a:solidFill>
              <a:schemeClr val="lt2"/>
            </a:solidFill>
            <a:prstDash val="solid"/>
            <a:round/>
            <a:headEnd type="oval" w="med" len="med"/>
            <a:tailEnd type="oval" w="med" len="med"/>
          </a:ln>
        </p:spPr>
      </p:cxnSp>
      <p:pic>
        <p:nvPicPr>
          <p:cNvPr id="5" name="Google Shape;753;p38">
            <a:extLst>
              <a:ext uri="{FF2B5EF4-FFF2-40B4-BE49-F238E27FC236}">
                <a16:creationId xmlns:a16="http://schemas.microsoft.com/office/drawing/2014/main" id="{AE0E1A0E-7C51-4CD2-AFD6-0C0F54FD03B0}"/>
              </a:ext>
            </a:extLst>
          </p:cNvPr>
          <p:cNvPicPr preferRelativeResize="0"/>
          <p:nvPr/>
        </p:nvPicPr>
        <p:blipFill>
          <a:blip r:embed="rId3"/>
          <a:srcRect l="24307" r="24307"/>
          <a:stretch/>
        </p:blipFill>
        <p:spPr>
          <a:xfrm>
            <a:off x="0" y="1002758"/>
            <a:ext cx="3091531" cy="3435129"/>
          </a:xfrm>
          <a:prstGeom prst="ellipse">
            <a:avLst/>
          </a:prstGeom>
          <a:noFill/>
          <a:ln>
            <a:noFill/>
          </a:ln>
        </p:spPr>
      </p:pic>
    </p:spTree>
    <p:extLst>
      <p:ext uri="{BB962C8B-B14F-4D97-AF65-F5344CB8AC3E}">
        <p14:creationId xmlns:p14="http://schemas.microsoft.com/office/powerpoint/2010/main" val="39508912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365462" y="17573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effectLst>
                  <a:glow rad="63500">
                    <a:schemeClr val="accent6">
                      <a:satMod val="175000"/>
                      <a:alpha val="40000"/>
                    </a:schemeClr>
                  </a:glow>
                </a:effectLst>
                <a:latin typeface="Times New Roman" panose="02020603050405020304" pitchFamily="18" charset="0"/>
                <a:cs typeface="Times New Roman" panose="02020603050405020304" pitchFamily="18" charset="0"/>
              </a:rPr>
              <a:t>Architecture</a:t>
            </a:r>
            <a:endParaRPr dirty="0">
              <a:effectLst>
                <a:glow rad="63500">
                  <a:schemeClr val="accent6">
                    <a:satMod val="175000"/>
                    <a:alpha val="40000"/>
                  </a:schemeClr>
                </a:glow>
              </a:effectLst>
              <a:latin typeface="Times New Roman" panose="02020603050405020304" pitchFamily="18" charset="0"/>
              <a:cs typeface="Times New Roman" panose="02020603050405020304" pitchFamily="18" charset="0"/>
            </a:endParaRPr>
          </a:p>
        </p:txBody>
      </p:sp>
      <p:grpSp>
        <p:nvGrpSpPr>
          <p:cNvPr id="407" name="Google Shape;407;p32"/>
          <p:cNvGrpSpPr/>
          <p:nvPr/>
        </p:nvGrpSpPr>
        <p:grpSpPr>
          <a:xfrm>
            <a:off x="3462233" y="2203951"/>
            <a:ext cx="1818707" cy="1699136"/>
            <a:chOff x="1040275" y="238125"/>
            <a:chExt cx="5538450" cy="5237950"/>
          </a:xfrm>
        </p:grpSpPr>
        <p:sp>
          <p:nvSpPr>
            <p:cNvPr id="408"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9296;p55">
            <a:extLst>
              <a:ext uri="{FF2B5EF4-FFF2-40B4-BE49-F238E27FC236}">
                <a16:creationId xmlns:a16="http://schemas.microsoft.com/office/drawing/2014/main" id="{40B2518A-2CDC-48DD-AB7A-233448666D7F}"/>
              </a:ext>
            </a:extLst>
          </p:cNvPr>
          <p:cNvGrpSpPr/>
          <p:nvPr/>
        </p:nvGrpSpPr>
        <p:grpSpPr>
          <a:xfrm>
            <a:off x="1785258" y="921657"/>
            <a:ext cx="5050965" cy="4049492"/>
            <a:chOff x="2559249" y="2069323"/>
            <a:chExt cx="685565" cy="685635"/>
          </a:xfrm>
        </p:grpSpPr>
        <p:sp>
          <p:nvSpPr>
            <p:cNvPr id="241" name="Google Shape;9297;p55">
              <a:extLst>
                <a:ext uri="{FF2B5EF4-FFF2-40B4-BE49-F238E27FC236}">
                  <a16:creationId xmlns:a16="http://schemas.microsoft.com/office/drawing/2014/main" id="{22991287-769A-4EF0-87DD-51D605E26D3B}"/>
                </a:ext>
              </a:extLst>
            </p:cNvPr>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a:effectLst>
              <a:glow rad="101600">
                <a:schemeClr val="accent2">
                  <a:satMod val="175000"/>
                  <a:alpha val="40000"/>
                </a:schemeClr>
              </a:glo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9298;p55">
              <a:extLst>
                <a:ext uri="{FF2B5EF4-FFF2-40B4-BE49-F238E27FC236}">
                  <a16:creationId xmlns:a16="http://schemas.microsoft.com/office/drawing/2014/main" id="{EF57F06B-4D29-4F06-8D8E-33B54FBA8348}"/>
                </a:ext>
              </a:extLst>
            </p:cNvPr>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a:effectLst>
              <a:glow rad="101600">
                <a:schemeClr val="accent2">
                  <a:satMod val="175000"/>
                  <a:alpha val="40000"/>
                </a:schemeClr>
              </a:glo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9299;p55">
              <a:extLst>
                <a:ext uri="{FF2B5EF4-FFF2-40B4-BE49-F238E27FC236}">
                  <a16:creationId xmlns:a16="http://schemas.microsoft.com/office/drawing/2014/main" id="{9C30722F-5E00-4123-9A5E-F47DA8D8B840}"/>
                </a:ext>
              </a:extLst>
            </p:cNvPr>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9300;p55">
              <a:extLst>
                <a:ext uri="{FF2B5EF4-FFF2-40B4-BE49-F238E27FC236}">
                  <a16:creationId xmlns:a16="http://schemas.microsoft.com/office/drawing/2014/main" id="{88C67640-1212-41A0-BFC7-2F0874ADF363}"/>
                </a:ext>
              </a:extLst>
            </p:cNvPr>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a:effectLst>
              <a:glow rad="139700">
                <a:schemeClr val="accent2">
                  <a:satMod val="175000"/>
                  <a:alpha val="40000"/>
                </a:schemeClr>
              </a:glo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9301;p55">
              <a:extLst>
                <a:ext uri="{FF2B5EF4-FFF2-40B4-BE49-F238E27FC236}">
                  <a16:creationId xmlns:a16="http://schemas.microsoft.com/office/drawing/2014/main" id="{C317F88B-E57B-4399-9623-52E42070BAFB}"/>
                </a:ext>
              </a:extLst>
            </p:cNvPr>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9302;p55">
              <a:extLst>
                <a:ext uri="{FF2B5EF4-FFF2-40B4-BE49-F238E27FC236}">
                  <a16:creationId xmlns:a16="http://schemas.microsoft.com/office/drawing/2014/main" id="{D9AAFE70-2A6F-4F12-BF07-80C110029CB6}"/>
                </a:ext>
              </a:extLst>
            </p:cNvPr>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9303;p55">
              <a:extLst>
                <a:ext uri="{FF2B5EF4-FFF2-40B4-BE49-F238E27FC236}">
                  <a16:creationId xmlns:a16="http://schemas.microsoft.com/office/drawing/2014/main" id="{C1BAD478-FAAE-4102-B642-12AC09DBC61C}"/>
                </a:ext>
              </a:extLst>
            </p:cNvPr>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9304;p55">
              <a:extLst>
                <a:ext uri="{FF2B5EF4-FFF2-40B4-BE49-F238E27FC236}">
                  <a16:creationId xmlns:a16="http://schemas.microsoft.com/office/drawing/2014/main" id="{0AF92E8B-BBC6-4731-9B4C-ED45D39FBBC7}"/>
                </a:ext>
              </a:extLst>
            </p:cNvPr>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9305;p55">
              <a:extLst>
                <a:ext uri="{FF2B5EF4-FFF2-40B4-BE49-F238E27FC236}">
                  <a16:creationId xmlns:a16="http://schemas.microsoft.com/office/drawing/2014/main" id="{E681CD2F-7577-4414-A4C8-57917F15DF89}"/>
                </a:ext>
              </a:extLst>
            </p:cNvPr>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a:effectLst>
              <a:glow rad="101600">
                <a:schemeClr val="accent2">
                  <a:satMod val="175000"/>
                  <a:alpha val="40000"/>
                </a:schemeClr>
              </a:glo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9306;p55">
              <a:extLst>
                <a:ext uri="{FF2B5EF4-FFF2-40B4-BE49-F238E27FC236}">
                  <a16:creationId xmlns:a16="http://schemas.microsoft.com/office/drawing/2014/main" id="{740F0DD8-D2B7-46EC-93DF-B5F10C450840}"/>
                </a:ext>
              </a:extLst>
            </p:cNvPr>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9307;p55">
              <a:extLst>
                <a:ext uri="{FF2B5EF4-FFF2-40B4-BE49-F238E27FC236}">
                  <a16:creationId xmlns:a16="http://schemas.microsoft.com/office/drawing/2014/main" id="{ED7E8EE8-5D21-42FD-B14A-AAF8952DAD7B}"/>
                </a:ext>
              </a:extLst>
            </p:cNvPr>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9308;p55">
              <a:extLst>
                <a:ext uri="{FF2B5EF4-FFF2-40B4-BE49-F238E27FC236}">
                  <a16:creationId xmlns:a16="http://schemas.microsoft.com/office/drawing/2014/main" id="{78DDEF50-E548-4D9D-9C95-96E734D3FB9E}"/>
                </a:ext>
              </a:extLst>
            </p:cNvPr>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9309;p55">
              <a:extLst>
                <a:ext uri="{FF2B5EF4-FFF2-40B4-BE49-F238E27FC236}">
                  <a16:creationId xmlns:a16="http://schemas.microsoft.com/office/drawing/2014/main" id="{CA409C57-4E40-480C-A242-28AB8040F1DE}"/>
                </a:ext>
              </a:extLst>
            </p:cNvPr>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a:effectLst>
              <a:glow rad="63500">
                <a:schemeClr val="accent2">
                  <a:satMod val="175000"/>
                  <a:alpha val="40000"/>
                </a:schemeClr>
              </a:glo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1CCCC79A-FFCE-4BAC-9DF4-91A05671EA90}"/>
              </a:ext>
            </a:extLst>
          </p:cNvPr>
          <p:cNvSpPr txBox="1"/>
          <p:nvPr/>
        </p:nvSpPr>
        <p:spPr>
          <a:xfrm rot="736783">
            <a:off x="4468277" y="1215559"/>
            <a:ext cx="1435639" cy="584775"/>
          </a:xfrm>
          <a:prstGeom prst="rect">
            <a:avLst/>
          </a:prstGeom>
          <a:noFill/>
        </p:spPr>
        <p:txBody>
          <a:bodyPr wrap="square" rtlCol="0">
            <a:spAutoFit/>
          </a:bodyPr>
          <a:lstStyle/>
          <a:p>
            <a:r>
              <a:rPr lang="en-IN" sz="1600" dirty="0">
                <a:solidFill>
                  <a:schemeClr val="tx2"/>
                </a:solidFill>
                <a:latin typeface="Times New Roman" panose="02020603050405020304" pitchFamily="18" charset="0"/>
                <a:cs typeface="Times New Roman" panose="02020603050405020304" pitchFamily="18" charset="0"/>
              </a:rPr>
              <a:t>Problem Definition</a:t>
            </a:r>
          </a:p>
        </p:txBody>
      </p:sp>
      <p:sp>
        <p:nvSpPr>
          <p:cNvPr id="255" name="TextBox 254">
            <a:extLst>
              <a:ext uri="{FF2B5EF4-FFF2-40B4-BE49-F238E27FC236}">
                <a16:creationId xmlns:a16="http://schemas.microsoft.com/office/drawing/2014/main" id="{E94613A1-4035-4892-845F-12E423348EFE}"/>
              </a:ext>
            </a:extLst>
          </p:cNvPr>
          <p:cNvSpPr txBox="1"/>
          <p:nvPr/>
        </p:nvSpPr>
        <p:spPr>
          <a:xfrm>
            <a:off x="5789904" y="2609462"/>
            <a:ext cx="1435639" cy="584775"/>
          </a:xfrm>
          <a:prstGeom prst="rect">
            <a:avLst/>
          </a:prstGeom>
          <a:noFill/>
        </p:spPr>
        <p:txBody>
          <a:bodyPr wrap="square" rtlCol="0">
            <a:spAutoFit/>
          </a:bodyPr>
          <a:lstStyle/>
          <a:p>
            <a:r>
              <a:rPr lang="en-IN" sz="1600" dirty="0">
                <a:solidFill>
                  <a:schemeClr val="tx2"/>
                </a:solidFill>
                <a:latin typeface="Times New Roman" panose="02020603050405020304" pitchFamily="18" charset="0"/>
                <a:cs typeface="Times New Roman" panose="02020603050405020304" pitchFamily="18" charset="0"/>
              </a:rPr>
              <a:t>Data Collection</a:t>
            </a:r>
          </a:p>
        </p:txBody>
      </p:sp>
      <p:sp>
        <p:nvSpPr>
          <p:cNvPr id="256" name="TextBox 255">
            <a:extLst>
              <a:ext uri="{FF2B5EF4-FFF2-40B4-BE49-F238E27FC236}">
                <a16:creationId xmlns:a16="http://schemas.microsoft.com/office/drawing/2014/main" id="{B0226C29-452E-465E-BD95-B9035AB65DC9}"/>
              </a:ext>
            </a:extLst>
          </p:cNvPr>
          <p:cNvSpPr txBox="1"/>
          <p:nvPr/>
        </p:nvSpPr>
        <p:spPr>
          <a:xfrm rot="20512001">
            <a:off x="4760103" y="3774294"/>
            <a:ext cx="1435639" cy="830997"/>
          </a:xfrm>
          <a:prstGeom prst="rect">
            <a:avLst/>
          </a:prstGeom>
          <a:noFill/>
        </p:spPr>
        <p:txBody>
          <a:bodyPr wrap="square" rtlCol="0">
            <a:spAutoFit/>
          </a:bodyPr>
          <a:lstStyle/>
          <a:p>
            <a:r>
              <a:rPr lang="en-IN" sz="1600" dirty="0">
                <a:solidFill>
                  <a:schemeClr val="tx2"/>
                </a:solidFill>
                <a:latin typeface="Times New Roman" panose="02020603050405020304" pitchFamily="18" charset="0"/>
                <a:cs typeface="Times New Roman" panose="02020603050405020304" pitchFamily="18" charset="0"/>
              </a:rPr>
              <a:t>Data Exploration &amp; Visualisation</a:t>
            </a:r>
          </a:p>
        </p:txBody>
      </p:sp>
      <p:sp>
        <p:nvSpPr>
          <p:cNvPr id="257" name="TextBox 256">
            <a:extLst>
              <a:ext uri="{FF2B5EF4-FFF2-40B4-BE49-F238E27FC236}">
                <a16:creationId xmlns:a16="http://schemas.microsoft.com/office/drawing/2014/main" id="{E95F0B65-D6D8-40A4-97C3-B6E050DA0A11}"/>
              </a:ext>
            </a:extLst>
          </p:cNvPr>
          <p:cNvSpPr txBox="1"/>
          <p:nvPr/>
        </p:nvSpPr>
        <p:spPr>
          <a:xfrm rot="736783">
            <a:off x="2941112" y="3896558"/>
            <a:ext cx="1435639" cy="830997"/>
          </a:xfrm>
          <a:prstGeom prst="rect">
            <a:avLst/>
          </a:prstGeom>
          <a:noFill/>
        </p:spPr>
        <p:txBody>
          <a:bodyPr wrap="square" rtlCol="0">
            <a:spAutoFit/>
          </a:bodyPr>
          <a:lstStyle/>
          <a:p>
            <a:r>
              <a:rPr lang="en-IN" sz="1600" dirty="0">
                <a:solidFill>
                  <a:schemeClr val="tx2"/>
                </a:solidFill>
                <a:latin typeface="Times New Roman" panose="02020603050405020304" pitchFamily="18" charset="0"/>
                <a:cs typeface="Times New Roman" panose="02020603050405020304" pitchFamily="18" charset="0"/>
              </a:rPr>
              <a:t>Data Pre-Processing/ Mining</a:t>
            </a:r>
          </a:p>
        </p:txBody>
      </p:sp>
      <p:sp>
        <p:nvSpPr>
          <p:cNvPr id="258" name="TextBox 257">
            <a:extLst>
              <a:ext uri="{FF2B5EF4-FFF2-40B4-BE49-F238E27FC236}">
                <a16:creationId xmlns:a16="http://schemas.microsoft.com/office/drawing/2014/main" id="{940DB029-65FA-4754-A937-DDC48EA2F9C4}"/>
              </a:ext>
            </a:extLst>
          </p:cNvPr>
          <p:cNvSpPr txBox="1"/>
          <p:nvPr/>
        </p:nvSpPr>
        <p:spPr>
          <a:xfrm>
            <a:off x="1819506" y="2782821"/>
            <a:ext cx="1435639" cy="338554"/>
          </a:xfrm>
          <a:prstGeom prst="rect">
            <a:avLst/>
          </a:prstGeom>
          <a:noFill/>
        </p:spPr>
        <p:txBody>
          <a:bodyPr wrap="square" rtlCol="0">
            <a:spAutoFit/>
          </a:bodyPr>
          <a:lstStyle/>
          <a:p>
            <a:r>
              <a:rPr lang="en-IN" sz="1600" dirty="0">
                <a:solidFill>
                  <a:schemeClr val="tx2"/>
                </a:solidFill>
                <a:latin typeface="Times New Roman" panose="02020603050405020304" pitchFamily="18" charset="0"/>
                <a:cs typeface="Times New Roman" panose="02020603050405020304" pitchFamily="18" charset="0"/>
              </a:rPr>
              <a:t>Modelling</a:t>
            </a:r>
          </a:p>
        </p:txBody>
      </p:sp>
      <p:sp>
        <p:nvSpPr>
          <p:cNvPr id="259" name="TextBox 258">
            <a:extLst>
              <a:ext uri="{FF2B5EF4-FFF2-40B4-BE49-F238E27FC236}">
                <a16:creationId xmlns:a16="http://schemas.microsoft.com/office/drawing/2014/main" id="{19B01C76-6C91-4DFC-91D5-502B56625F4E}"/>
              </a:ext>
            </a:extLst>
          </p:cNvPr>
          <p:cNvSpPr txBox="1"/>
          <p:nvPr/>
        </p:nvSpPr>
        <p:spPr>
          <a:xfrm rot="19997115">
            <a:off x="2625479" y="1411803"/>
            <a:ext cx="1435639" cy="338554"/>
          </a:xfrm>
          <a:prstGeom prst="rect">
            <a:avLst/>
          </a:prstGeom>
          <a:noFill/>
        </p:spPr>
        <p:txBody>
          <a:bodyPr wrap="square" rtlCol="0">
            <a:spAutoFit/>
          </a:bodyPr>
          <a:lstStyle/>
          <a:p>
            <a:r>
              <a:rPr lang="en-IN" sz="1600" dirty="0">
                <a:solidFill>
                  <a:schemeClr val="tx2"/>
                </a:solidFill>
                <a:latin typeface="Times New Roman" panose="02020603050405020304" pitchFamily="18" charset="0"/>
                <a:cs typeface="Times New Roman" panose="02020603050405020304" pitchFamily="18" charset="0"/>
              </a:rPr>
              <a:t>Evaluation</a:t>
            </a:r>
          </a:p>
        </p:txBody>
      </p:sp>
    </p:spTree>
    <p:extLst>
      <p:ext uri="{BB962C8B-B14F-4D97-AF65-F5344CB8AC3E}">
        <p14:creationId xmlns:p14="http://schemas.microsoft.com/office/powerpoint/2010/main" val="2867255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341078"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effectLst>
                  <a:glow rad="63500">
                    <a:schemeClr val="accent6">
                      <a:satMod val="175000"/>
                      <a:alpha val="40000"/>
                    </a:schemeClr>
                  </a:glow>
                </a:effectLst>
                <a:latin typeface="Times New Roman" panose="02020603050405020304" pitchFamily="18" charset="0"/>
                <a:cs typeface="Times New Roman" panose="02020603050405020304" pitchFamily="18" charset="0"/>
              </a:rPr>
              <a:t>Proposed System</a:t>
            </a:r>
            <a:endParaRPr dirty="0">
              <a:effectLst>
                <a:glow rad="63500">
                  <a:schemeClr val="accent6">
                    <a:satMod val="175000"/>
                    <a:alpha val="40000"/>
                  </a:schemeClr>
                </a:glow>
              </a:effectLst>
              <a:latin typeface="Times New Roman" panose="02020603050405020304" pitchFamily="18" charset="0"/>
              <a:cs typeface="Times New Roman" panose="02020603050405020304" pitchFamily="18" charset="0"/>
            </a:endParaRPr>
          </a:p>
        </p:txBody>
      </p:sp>
      <p:sp>
        <p:nvSpPr>
          <p:cNvPr id="254" name="Google Shape;136;p27">
            <a:extLst>
              <a:ext uri="{FF2B5EF4-FFF2-40B4-BE49-F238E27FC236}">
                <a16:creationId xmlns:a16="http://schemas.microsoft.com/office/drawing/2014/main" id="{B0A49B67-300F-44C5-8E94-B60F61CB01D4}"/>
              </a:ext>
            </a:extLst>
          </p:cNvPr>
          <p:cNvSpPr txBox="1">
            <a:spLocks/>
          </p:cNvSpPr>
          <p:nvPr/>
        </p:nvSpPr>
        <p:spPr>
          <a:xfrm>
            <a:off x="907084" y="966077"/>
            <a:ext cx="5938004" cy="482359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38150" indent="-285750">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p:txBody>
      </p:sp>
      <p:pic>
        <p:nvPicPr>
          <p:cNvPr id="5" name="Picture 4">
            <a:extLst>
              <a:ext uri="{FF2B5EF4-FFF2-40B4-BE49-F238E27FC236}">
                <a16:creationId xmlns:a16="http://schemas.microsoft.com/office/drawing/2014/main" id="{0C79E2E2-D590-47DA-8546-3C83B881D7A2}"/>
              </a:ext>
            </a:extLst>
          </p:cNvPr>
          <p:cNvPicPr>
            <a:picLocks noChangeAspect="1"/>
          </p:cNvPicPr>
          <p:nvPr/>
        </p:nvPicPr>
        <p:blipFill>
          <a:blip r:embed="rId3"/>
          <a:stretch>
            <a:fillRect/>
          </a:stretch>
        </p:blipFill>
        <p:spPr>
          <a:xfrm>
            <a:off x="907084" y="686607"/>
            <a:ext cx="6968947" cy="4456893"/>
          </a:xfrm>
          <a:prstGeom prst="rect">
            <a:avLst/>
          </a:prstGeom>
        </p:spPr>
      </p:pic>
    </p:spTree>
    <p:extLst>
      <p:ext uri="{BB962C8B-B14F-4D97-AF65-F5344CB8AC3E}">
        <p14:creationId xmlns:p14="http://schemas.microsoft.com/office/powerpoint/2010/main" val="2251990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a:t>
            </a:r>
            <a:r>
              <a:rPr lang="en" dirty="0"/>
              <a:t>HANK YOU !</a:t>
            </a:r>
            <a:endParaRPr dirty="0"/>
          </a:p>
        </p:txBody>
      </p:sp>
    </p:spTree>
    <p:extLst>
      <p:ext uri="{BB962C8B-B14F-4D97-AF65-F5344CB8AC3E}">
        <p14:creationId xmlns:p14="http://schemas.microsoft.com/office/powerpoint/2010/main" val="345492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effectLst>
                  <a:glow rad="63500">
                    <a:schemeClr val="accent6">
                      <a:satMod val="175000"/>
                      <a:alpha val="40000"/>
                    </a:schemeClr>
                  </a:glow>
                </a:effectLst>
                <a:latin typeface="+mn-lt"/>
              </a:rPr>
              <a:t>Contents</a:t>
            </a:r>
            <a:endParaRPr dirty="0">
              <a:effectLst>
                <a:glow rad="63500">
                  <a:schemeClr val="accent6">
                    <a:satMod val="175000"/>
                    <a:alpha val="40000"/>
                  </a:schemeClr>
                </a:glow>
              </a:effectLst>
              <a:latin typeface="+mn-lt"/>
            </a:endParaRPr>
          </a:p>
        </p:txBody>
      </p:sp>
      <p:cxnSp>
        <p:nvCxnSpPr>
          <p:cNvPr id="143" name="Google Shape;143;p28"/>
          <p:cNvCxnSpPr>
            <a:cxnSpLocks/>
          </p:cNvCxnSpPr>
          <p:nvPr/>
        </p:nvCxnSpPr>
        <p:spPr>
          <a:xfrm>
            <a:off x="6159007" y="191535"/>
            <a:ext cx="0" cy="4714294"/>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479800" y="191535"/>
            <a:ext cx="258219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Overview of Phase 1 Review</a:t>
            </a:r>
            <a:endParaRPr dirty="0">
              <a:solidFill>
                <a:schemeClr val="lt2"/>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360200" y="19153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solidFill>
                  <a:schemeClr val="lt2"/>
                </a:solidFill>
                <a:latin typeface="Rajdhani"/>
                <a:ea typeface="Rajdhani"/>
                <a:cs typeface="Rajdhani"/>
                <a:sym typeface="Rajdhani"/>
              </a:rPr>
              <a:t>1</a:t>
            </a:r>
            <a:endParaRPr sz="2400" b="1" dirty="0">
              <a:solidFill>
                <a:schemeClr val="lt2"/>
              </a:solidFill>
              <a:latin typeface="Rajdhani"/>
              <a:ea typeface="Rajdhani"/>
              <a:cs typeface="Rajdhani"/>
              <a:sym typeface="Rajdhani"/>
            </a:endParaRPr>
          </a:p>
        </p:txBody>
      </p:sp>
      <p:sp>
        <p:nvSpPr>
          <p:cNvPr id="146" name="Google Shape;146;p28"/>
          <p:cNvSpPr txBox="1"/>
          <p:nvPr/>
        </p:nvSpPr>
        <p:spPr>
          <a:xfrm>
            <a:off x="6333178" y="62683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Abstract</a:t>
            </a:r>
            <a:endParaRPr dirty="0">
              <a:solidFill>
                <a:schemeClr val="lt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4009178" y="1157678"/>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IN" dirty="0">
                <a:solidFill>
                  <a:schemeClr val="lt2"/>
                </a:solidFill>
                <a:latin typeface="Fira Sans Condensed Light"/>
                <a:ea typeface="Fira Sans Condensed Light"/>
                <a:cs typeface="Fira Sans Condensed Light"/>
                <a:sym typeface="Fira Sans Condensed Light"/>
              </a:rPr>
              <a:t>P</a:t>
            </a:r>
            <a:r>
              <a:rPr lang="en" dirty="0">
                <a:solidFill>
                  <a:schemeClr val="lt2"/>
                </a:solidFill>
                <a:latin typeface="Fira Sans Condensed Light"/>
                <a:ea typeface="Fira Sans Condensed Light"/>
                <a:cs typeface="Fira Sans Condensed Light"/>
                <a:sym typeface="Fira Sans Condensed Light"/>
              </a:rPr>
              <a:t>roblem Statement</a:t>
            </a:r>
            <a:endParaRPr dirty="0">
              <a:solidFill>
                <a:schemeClr val="lt2"/>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360200" y="1680088"/>
            <a:ext cx="2063700" cy="6264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IN" dirty="0">
                <a:solidFill>
                  <a:schemeClr val="lt2"/>
                </a:solidFill>
                <a:latin typeface="Fira Sans Condensed Light"/>
                <a:ea typeface="Fira Sans Condensed Light"/>
                <a:cs typeface="Fira Sans Condensed Light"/>
                <a:sym typeface="Fira Sans Condensed Light"/>
              </a:rPr>
              <a:t>Literature Survey</a:t>
            </a:r>
          </a:p>
        </p:txBody>
      </p:sp>
      <p:sp>
        <p:nvSpPr>
          <p:cNvPr id="149" name="Google Shape;149;p28"/>
          <p:cNvSpPr txBox="1"/>
          <p:nvPr/>
        </p:nvSpPr>
        <p:spPr>
          <a:xfrm>
            <a:off x="3998290" y="62683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chemeClr val="lt2"/>
                </a:solidFill>
                <a:latin typeface="Rajdhani"/>
                <a:ea typeface="Rajdhani"/>
                <a:cs typeface="Rajdhani"/>
                <a:sym typeface="Rajdhani"/>
              </a:rPr>
              <a:t>2</a:t>
            </a:r>
            <a:endParaRPr sz="2400" b="1" dirty="0">
              <a:solidFill>
                <a:schemeClr val="lt2"/>
              </a:solidFill>
              <a:latin typeface="Rajdhani"/>
              <a:ea typeface="Rajdhani"/>
              <a:cs typeface="Rajdhani"/>
              <a:sym typeface="Rajdhani"/>
            </a:endParaRPr>
          </a:p>
        </p:txBody>
      </p:sp>
      <p:sp>
        <p:nvSpPr>
          <p:cNvPr id="150" name="Google Shape;150;p28"/>
          <p:cNvSpPr txBox="1"/>
          <p:nvPr/>
        </p:nvSpPr>
        <p:spPr>
          <a:xfrm>
            <a:off x="6360200" y="1157678"/>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solidFill>
                  <a:schemeClr val="lt2"/>
                </a:solidFill>
                <a:latin typeface="Rajdhani"/>
                <a:ea typeface="Rajdhani"/>
                <a:cs typeface="Rajdhani"/>
                <a:sym typeface="Rajdhani"/>
              </a:rPr>
              <a:t>3</a:t>
            </a:r>
            <a:endParaRPr sz="2400" b="1" dirty="0">
              <a:solidFill>
                <a:schemeClr val="lt2"/>
              </a:solidFill>
              <a:latin typeface="Rajdhani"/>
              <a:ea typeface="Rajdhani"/>
              <a:cs typeface="Rajdhani"/>
              <a:sym typeface="Rajdhani"/>
            </a:endParaRPr>
          </a:p>
        </p:txBody>
      </p:sp>
      <p:sp>
        <p:nvSpPr>
          <p:cNvPr id="151" name="Google Shape;151;p28"/>
          <p:cNvSpPr txBox="1"/>
          <p:nvPr/>
        </p:nvSpPr>
        <p:spPr>
          <a:xfrm>
            <a:off x="3998290" y="166363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chemeClr val="lt2"/>
                </a:solidFill>
                <a:latin typeface="Rajdhani"/>
                <a:ea typeface="Rajdhani"/>
                <a:cs typeface="Rajdhani"/>
                <a:sym typeface="Rajdhani"/>
              </a:rPr>
              <a:t>4</a:t>
            </a:r>
            <a:endParaRPr sz="2400" b="1" dirty="0">
              <a:solidFill>
                <a:schemeClr val="lt2"/>
              </a:solidFill>
              <a:latin typeface="Rajdhani"/>
              <a:ea typeface="Rajdhani"/>
              <a:cs typeface="Rajdhani"/>
              <a:sym typeface="Rajdhani"/>
            </a:endParaRPr>
          </a:p>
        </p:txBody>
      </p:sp>
      <p:cxnSp>
        <p:nvCxnSpPr>
          <p:cNvPr id="152" name="Google Shape;152;p28"/>
          <p:cNvCxnSpPr>
            <a:cxnSpLocks/>
            <a:stCxn id="144" idx="3"/>
            <a:endCxn id="145" idx="1"/>
          </p:cNvCxnSpPr>
          <p:nvPr/>
        </p:nvCxnSpPr>
        <p:spPr>
          <a:xfrm>
            <a:off x="6061990" y="504735"/>
            <a:ext cx="29821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stCxn id="149" idx="3"/>
            <a:endCxn id="146" idx="1"/>
          </p:cNvCxnSpPr>
          <p:nvPr/>
        </p:nvCxnSpPr>
        <p:spPr>
          <a:xfrm>
            <a:off x="6061990" y="940030"/>
            <a:ext cx="271188"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72878" y="1470878"/>
            <a:ext cx="287322"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cxnSpLocks/>
          </p:cNvCxnSpPr>
          <p:nvPr/>
        </p:nvCxnSpPr>
        <p:spPr>
          <a:xfrm>
            <a:off x="6061990" y="1923107"/>
            <a:ext cx="298210" cy="0"/>
          </a:xfrm>
          <a:prstGeom prst="straightConnector1">
            <a:avLst/>
          </a:prstGeom>
          <a:noFill/>
          <a:ln w="19050" cap="flat" cmpd="sng">
            <a:solidFill>
              <a:schemeClr val="lt2"/>
            </a:solidFill>
            <a:prstDash val="solid"/>
            <a:round/>
            <a:headEnd type="none" w="med" len="med"/>
            <a:tailEnd type="none" w="med" len="med"/>
          </a:ln>
        </p:spPr>
      </p:cxnSp>
      <p:cxnSp>
        <p:nvCxnSpPr>
          <p:cNvPr id="28" name="Google Shape;155;p28">
            <a:extLst>
              <a:ext uri="{FF2B5EF4-FFF2-40B4-BE49-F238E27FC236}">
                <a16:creationId xmlns:a16="http://schemas.microsoft.com/office/drawing/2014/main" id="{5ED1DE1D-7421-421B-BF38-2FB7D3E74E94}"/>
              </a:ext>
            </a:extLst>
          </p:cNvPr>
          <p:cNvCxnSpPr/>
          <p:nvPr/>
        </p:nvCxnSpPr>
        <p:spPr>
          <a:xfrm>
            <a:off x="6024049" y="2548682"/>
            <a:ext cx="298210" cy="0"/>
          </a:xfrm>
          <a:prstGeom prst="straightConnector1">
            <a:avLst/>
          </a:prstGeom>
          <a:noFill/>
          <a:ln w="19050" cap="flat" cmpd="sng">
            <a:solidFill>
              <a:schemeClr val="lt2"/>
            </a:solidFill>
            <a:prstDash val="solid"/>
            <a:round/>
            <a:headEnd type="none" w="med" len="med"/>
            <a:tailEnd type="none" w="med" len="med"/>
          </a:ln>
        </p:spPr>
      </p:cxnSp>
      <p:cxnSp>
        <p:nvCxnSpPr>
          <p:cNvPr id="29" name="Google Shape;155;p28">
            <a:extLst>
              <a:ext uri="{FF2B5EF4-FFF2-40B4-BE49-F238E27FC236}">
                <a16:creationId xmlns:a16="http://schemas.microsoft.com/office/drawing/2014/main" id="{9E101907-8612-4560-A2AD-352288FD3AF4}"/>
              </a:ext>
            </a:extLst>
          </p:cNvPr>
          <p:cNvCxnSpPr/>
          <p:nvPr/>
        </p:nvCxnSpPr>
        <p:spPr>
          <a:xfrm>
            <a:off x="6034968" y="3120535"/>
            <a:ext cx="298210" cy="0"/>
          </a:xfrm>
          <a:prstGeom prst="straightConnector1">
            <a:avLst/>
          </a:prstGeom>
          <a:noFill/>
          <a:ln w="19050" cap="flat" cmpd="sng">
            <a:solidFill>
              <a:schemeClr val="lt2"/>
            </a:solidFill>
            <a:prstDash val="solid"/>
            <a:round/>
            <a:headEnd type="none" w="med" len="med"/>
            <a:tailEnd type="none" w="med" len="med"/>
          </a:ln>
        </p:spPr>
      </p:cxnSp>
      <p:cxnSp>
        <p:nvCxnSpPr>
          <p:cNvPr id="30" name="Google Shape;155;p28">
            <a:extLst>
              <a:ext uri="{FF2B5EF4-FFF2-40B4-BE49-F238E27FC236}">
                <a16:creationId xmlns:a16="http://schemas.microsoft.com/office/drawing/2014/main" id="{92F24348-580C-4B28-A6BE-E8B3CA81BF48}"/>
              </a:ext>
            </a:extLst>
          </p:cNvPr>
          <p:cNvCxnSpPr>
            <a:cxnSpLocks/>
          </p:cNvCxnSpPr>
          <p:nvPr/>
        </p:nvCxnSpPr>
        <p:spPr>
          <a:xfrm>
            <a:off x="6034968" y="3673901"/>
            <a:ext cx="298210" cy="0"/>
          </a:xfrm>
          <a:prstGeom prst="straightConnector1">
            <a:avLst/>
          </a:prstGeom>
          <a:noFill/>
          <a:ln w="19050" cap="flat" cmpd="sng">
            <a:solidFill>
              <a:schemeClr val="lt2"/>
            </a:solidFill>
            <a:prstDash val="solid"/>
            <a:round/>
            <a:headEnd type="none" w="med" len="med"/>
            <a:tailEnd type="none" w="med" len="med"/>
          </a:ln>
        </p:spPr>
      </p:cxnSp>
      <p:cxnSp>
        <p:nvCxnSpPr>
          <p:cNvPr id="31" name="Google Shape;155;p28">
            <a:extLst>
              <a:ext uri="{FF2B5EF4-FFF2-40B4-BE49-F238E27FC236}">
                <a16:creationId xmlns:a16="http://schemas.microsoft.com/office/drawing/2014/main" id="{F06ED5FF-C728-4B03-9C29-3DE7B30C80AA}"/>
              </a:ext>
            </a:extLst>
          </p:cNvPr>
          <p:cNvCxnSpPr/>
          <p:nvPr/>
        </p:nvCxnSpPr>
        <p:spPr>
          <a:xfrm>
            <a:off x="6009902" y="4296192"/>
            <a:ext cx="298210" cy="0"/>
          </a:xfrm>
          <a:prstGeom prst="straightConnector1">
            <a:avLst/>
          </a:prstGeom>
          <a:noFill/>
          <a:ln w="19050" cap="flat" cmpd="sng">
            <a:solidFill>
              <a:schemeClr val="lt2"/>
            </a:solidFill>
            <a:prstDash val="solid"/>
            <a:round/>
            <a:headEnd type="none" w="med" len="med"/>
            <a:tailEnd type="none" w="med" len="med"/>
          </a:ln>
        </p:spPr>
      </p:cxnSp>
      <p:sp>
        <p:nvSpPr>
          <p:cNvPr id="32" name="Google Shape;151;p28">
            <a:extLst>
              <a:ext uri="{FF2B5EF4-FFF2-40B4-BE49-F238E27FC236}">
                <a16:creationId xmlns:a16="http://schemas.microsoft.com/office/drawing/2014/main" id="{B2BE34CC-890C-470A-9016-B96161B40DAA}"/>
              </a:ext>
            </a:extLst>
          </p:cNvPr>
          <p:cNvSpPr txBox="1"/>
          <p:nvPr/>
        </p:nvSpPr>
        <p:spPr>
          <a:xfrm>
            <a:off x="4687095" y="2246368"/>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chemeClr val="lt2"/>
                </a:solidFill>
                <a:latin typeface="Rajdhani"/>
                <a:ea typeface="Rajdhani"/>
                <a:cs typeface="Rajdhani"/>
                <a:sym typeface="Rajdhani"/>
              </a:rPr>
              <a:t>5</a:t>
            </a:r>
            <a:endParaRPr sz="2400" b="1" dirty="0">
              <a:solidFill>
                <a:schemeClr val="lt2"/>
              </a:solidFill>
              <a:latin typeface="Rajdhani"/>
              <a:ea typeface="Rajdhani"/>
              <a:cs typeface="Rajdhani"/>
              <a:sym typeface="Rajdhani"/>
            </a:endParaRPr>
          </a:p>
        </p:txBody>
      </p:sp>
      <p:sp>
        <p:nvSpPr>
          <p:cNvPr id="33" name="Google Shape;151;p28">
            <a:extLst>
              <a:ext uri="{FF2B5EF4-FFF2-40B4-BE49-F238E27FC236}">
                <a16:creationId xmlns:a16="http://schemas.microsoft.com/office/drawing/2014/main" id="{A8AA0A17-FEF4-4C4E-BEF4-9A933957621D}"/>
              </a:ext>
            </a:extLst>
          </p:cNvPr>
          <p:cNvSpPr txBox="1"/>
          <p:nvPr/>
        </p:nvSpPr>
        <p:spPr>
          <a:xfrm>
            <a:off x="3998290" y="2785564"/>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chemeClr val="lt2"/>
                </a:solidFill>
                <a:latin typeface="Rajdhani"/>
                <a:ea typeface="Rajdhani"/>
                <a:cs typeface="Rajdhani"/>
                <a:sym typeface="Rajdhani"/>
              </a:rPr>
              <a:t>6</a:t>
            </a:r>
            <a:endParaRPr sz="2400" b="1" dirty="0">
              <a:solidFill>
                <a:schemeClr val="lt2"/>
              </a:solidFill>
              <a:latin typeface="Rajdhani"/>
              <a:ea typeface="Rajdhani"/>
              <a:cs typeface="Rajdhani"/>
              <a:sym typeface="Rajdhani"/>
            </a:endParaRPr>
          </a:p>
        </p:txBody>
      </p:sp>
      <p:sp>
        <p:nvSpPr>
          <p:cNvPr id="34" name="Google Shape;151;p28">
            <a:extLst>
              <a:ext uri="{FF2B5EF4-FFF2-40B4-BE49-F238E27FC236}">
                <a16:creationId xmlns:a16="http://schemas.microsoft.com/office/drawing/2014/main" id="{E6C261AA-7765-412D-8CF1-EC9E2CA01A33}"/>
              </a:ext>
            </a:extLst>
          </p:cNvPr>
          <p:cNvSpPr txBox="1"/>
          <p:nvPr/>
        </p:nvSpPr>
        <p:spPr>
          <a:xfrm>
            <a:off x="4719785" y="3356593"/>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chemeClr val="lt2"/>
                </a:solidFill>
                <a:latin typeface="Rajdhani"/>
                <a:ea typeface="Rajdhani"/>
                <a:cs typeface="Rajdhani"/>
                <a:sym typeface="Rajdhani"/>
              </a:rPr>
              <a:t>7</a:t>
            </a:r>
            <a:endParaRPr sz="2400" b="1" dirty="0">
              <a:solidFill>
                <a:schemeClr val="lt2"/>
              </a:solidFill>
              <a:latin typeface="Rajdhani"/>
              <a:ea typeface="Rajdhani"/>
              <a:cs typeface="Rajdhani"/>
              <a:sym typeface="Rajdhani"/>
            </a:endParaRPr>
          </a:p>
        </p:txBody>
      </p:sp>
      <p:sp>
        <p:nvSpPr>
          <p:cNvPr id="35" name="Google Shape;151;p28">
            <a:extLst>
              <a:ext uri="{FF2B5EF4-FFF2-40B4-BE49-F238E27FC236}">
                <a16:creationId xmlns:a16="http://schemas.microsoft.com/office/drawing/2014/main" id="{CDF3F44F-103E-4AA1-B4DD-562F80AEAD7F}"/>
              </a:ext>
            </a:extLst>
          </p:cNvPr>
          <p:cNvSpPr txBox="1"/>
          <p:nvPr/>
        </p:nvSpPr>
        <p:spPr>
          <a:xfrm>
            <a:off x="3957070" y="4026363"/>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chemeClr val="lt2"/>
                </a:solidFill>
                <a:latin typeface="Rajdhani"/>
                <a:ea typeface="Rajdhani"/>
                <a:cs typeface="Rajdhani"/>
                <a:sym typeface="Rajdhani"/>
              </a:rPr>
              <a:t>8</a:t>
            </a:r>
            <a:endParaRPr sz="2400" b="1" dirty="0">
              <a:solidFill>
                <a:schemeClr val="lt2"/>
              </a:solidFill>
              <a:latin typeface="Rajdhani"/>
              <a:ea typeface="Rajdhani"/>
              <a:cs typeface="Rajdhani"/>
              <a:sym typeface="Rajdhani"/>
            </a:endParaRPr>
          </a:p>
        </p:txBody>
      </p:sp>
      <p:sp>
        <p:nvSpPr>
          <p:cNvPr id="37" name="Google Shape;148;p28">
            <a:extLst>
              <a:ext uri="{FF2B5EF4-FFF2-40B4-BE49-F238E27FC236}">
                <a16:creationId xmlns:a16="http://schemas.microsoft.com/office/drawing/2014/main" id="{457DE108-CC99-4860-83B2-554E7003B6AF}"/>
              </a:ext>
            </a:extLst>
          </p:cNvPr>
          <p:cNvSpPr txBox="1"/>
          <p:nvPr/>
        </p:nvSpPr>
        <p:spPr>
          <a:xfrm>
            <a:off x="4379000" y="2246368"/>
            <a:ext cx="2063700" cy="62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            Objective</a:t>
            </a:r>
            <a:endParaRPr dirty="0">
              <a:solidFill>
                <a:schemeClr val="lt2"/>
              </a:solidFill>
              <a:latin typeface="Fira Sans Condensed Light"/>
              <a:ea typeface="Fira Sans Condensed Light"/>
              <a:cs typeface="Fira Sans Condensed Light"/>
              <a:sym typeface="Fira Sans Condensed Light"/>
            </a:endParaRPr>
          </a:p>
        </p:txBody>
      </p:sp>
      <p:sp>
        <p:nvSpPr>
          <p:cNvPr id="38" name="Google Shape;148;p28">
            <a:extLst>
              <a:ext uri="{FF2B5EF4-FFF2-40B4-BE49-F238E27FC236}">
                <a16:creationId xmlns:a16="http://schemas.microsoft.com/office/drawing/2014/main" id="{15C5B363-5844-4420-A23F-4A28A3D154E2}"/>
              </a:ext>
            </a:extLst>
          </p:cNvPr>
          <p:cNvSpPr txBox="1"/>
          <p:nvPr/>
        </p:nvSpPr>
        <p:spPr>
          <a:xfrm>
            <a:off x="6390643" y="2805589"/>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Architecture</a:t>
            </a:r>
            <a:endParaRPr dirty="0">
              <a:solidFill>
                <a:schemeClr val="lt2"/>
              </a:solidFill>
              <a:latin typeface="Fira Sans Condensed Light"/>
              <a:ea typeface="Fira Sans Condensed Light"/>
              <a:cs typeface="Fira Sans Condensed Light"/>
              <a:sym typeface="Fira Sans Condensed Light"/>
            </a:endParaRPr>
          </a:p>
        </p:txBody>
      </p:sp>
      <p:sp>
        <p:nvSpPr>
          <p:cNvPr id="39" name="Google Shape;148;p28">
            <a:extLst>
              <a:ext uri="{FF2B5EF4-FFF2-40B4-BE49-F238E27FC236}">
                <a16:creationId xmlns:a16="http://schemas.microsoft.com/office/drawing/2014/main" id="{6D891422-8040-48AD-97C4-F1BAB6902074}"/>
              </a:ext>
            </a:extLst>
          </p:cNvPr>
          <p:cNvSpPr txBox="1"/>
          <p:nvPr/>
        </p:nvSpPr>
        <p:spPr>
          <a:xfrm>
            <a:off x="4009178" y="3366556"/>
            <a:ext cx="2474755" cy="6264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            Proposed System</a:t>
            </a:r>
            <a:endParaRPr dirty="0">
              <a:solidFill>
                <a:schemeClr val="lt2"/>
              </a:solidFill>
              <a:latin typeface="Fira Sans Condensed Light"/>
              <a:ea typeface="Fira Sans Condensed Light"/>
              <a:cs typeface="Fira Sans Condensed Light"/>
              <a:sym typeface="Fira Sans Condensed Light"/>
            </a:endParaRPr>
          </a:p>
        </p:txBody>
      </p:sp>
      <p:sp>
        <p:nvSpPr>
          <p:cNvPr id="40" name="Google Shape;148;p28">
            <a:extLst>
              <a:ext uri="{FF2B5EF4-FFF2-40B4-BE49-F238E27FC236}">
                <a16:creationId xmlns:a16="http://schemas.microsoft.com/office/drawing/2014/main" id="{38628CDF-20A5-4E98-9684-2431B8E97BC8}"/>
              </a:ext>
            </a:extLst>
          </p:cNvPr>
          <p:cNvSpPr txBox="1"/>
          <p:nvPr/>
        </p:nvSpPr>
        <p:spPr>
          <a:xfrm>
            <a:off x="6388305" y="4014902"/>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References</a:t>
            </a:r>
            <a:endParaRPr dirty="0">
              <a:solidFill>
                <a:schemeClr val="lt2"/>
              </a:solidFill>
              <a:latin typeface="Fira Sans Condensed Light"/>
              <a:ea typeface="Fira Sans Condensed Light"/>
              <a:cs typeface="Fira Sans Condensed Light"/>
              <a:sym typeface="Fira Sans Condensed Light"/>
            </a:endParaRPr>
          </a:p>
        </p:txBody>
      </p:sp>
    </p:spTree>
    <p:extLst>
      <p:ext uri="{BB962C8B-B14F-4D97-AF65-F5344CB8AC3E}">
        <p14:creationId xmlns:p14="http://schemas.microsoft.com/office/powerpoint/2010/main" val="2194161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113089" y="288472"/>
            <a:ext cx="5422079" cy="83492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effectLst>
                  <a:glow rad="63500">
                    <a:schemeClr val="accent6">
                      <a:satMod val="175000"/>
                      <a:alpha val="40000"/>
                    </a:schemeClr>
                  </a:glow>
                </a:effectLst>
                <a:latin typeface="Times New Roman" panose="02020603050405020304" pitchFamily="18" charset="0"/>
                <a:ea typeface="Rajdhani"/>
                <a:cs typeface="Times New Roman" panose="02020603050405020304" pitchFamily="18" charset="0"/>
                <a:sym typeface="Rajdhani"/>
              </a:rPr>
              <a:t>Overview of Phase 1 Review</a:t>
            </a:r>
            <a:endParaRPr sz="3200" dirty="0">
              <a:effectLst>
                <a:glow rad="63500">
                  <a:schemeClr val="accent6">
                    <a:satMod val="175000"/>
                    <a:alpha val="40000"/>
                  </a:schemeClr>
                </a:glow>
              </a:effectLst>
              <a:latin typeface="Times New Roman" panose="02020603050405020304" pitchFamily="18" charset="0"/>
              <a:ea typeface="Rajdhani"/>
              <a:cs typeface="Times New Roman" panose="02020603050405020304" pitchFamily="18" charset="0"/>
              <a:sym typeface="Rajdhani"/>
            </a:endParaRPr>
          </a:p>
        </p:txBody>
      </p:sp>
      <p:sp>
        <p:nvSpPr>
          <p:cNvPr id="103" name="Google Shape;103;p24"/>
          <p:cNvSpPr txBox="1">
            <a:spLocks noGrp="1"/>
          </p:cNvSpPr>
          <p:nvPr>
            <p:ph type="subTitle" idx="1"/>
          </p:nvPr>
        </p:nvSpPr>
        <p:spPr>
          <a:xfrm>
            <a:off x="207264" y="1246909"/>
            <a:ext cx="5010911" cy="3608119"/>
          </a:xfrm>
          <a:prstGeom prst="rect">
            <a:avLst/>
          </a:prstGeom>
        </p:spPr>
        <p:txBody>
          <a:bodyPr spcFirstLastPara="1" wrap="square" lIns="91425" tIns="91425" rIns="91425" bIns="91425" anchor="t" anchorCtr="0">
            <a:noAutofit/>
          </a:bodyPr>
          <a:lstStyle/>
          <a:p>
            <a:pPr marL="438150" indent="-285750">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r>
              <a:rPr lang="en-IN" dirty="0">
                <a:latin typeface="Times New Roman" panose="02020603050405020304" pitchFamily="18" charset="0"/>
                <a:ea typeface="Fira Sans Condensed Light"/>
                <a:cs typeface="Times New Roman" panose="02020603050405020304" pitchFamily="18" charset="0"/>
                <a:sym typeface="Fira Sans Condensed Light"/>
              </a:rPr>
              <a:t>The early phase detailed the motivation and reason behind to       choose the topic</a:t>
            </a:r>
          </a:p>
          <a:p>
            <a:pPr marL="152400" indent="0"/>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r>
              <a:rPr lang="en-IN" dirty="0">
                <a:latin typeface="Times New Roman" panose="02020603050405020304" pitchFamily="18" charset="0"/>
                <a:ea typeface="Fira Sans Condensed Light"/>
                <a:cs typeface="Times New Roman" panose="02020603050405020304" pitchFamily="18" charset="0"/>
                <a:sym typeface="Fira Sans Condensed Light"/>
              </a:rPr>
              <a:t>Review 1 gave the general idea of project abstract and how can problem statement be solved with scope and outcome</a:t>
            </a:r>
          </a:p>
          <a:p>
            <a:pPr marL="152400" indent="0"/>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r>
              <a:rPr lang="en-IN" dirty="0">
                <a:latin typeface="Times New Roman" panose="02020603050405020304" pitchFamily="18" charset="0"/>
                <a:ea typeface="Fira Sans Condensed Light"/>
                <a:cs typeface="Times New Roman" panose="02020603050405020304" pitchFamily="18" charset="0"/>
                <a:sym typeface="Fira Sans Condensed Light"/>
              </a:rPr>
              <a:t>Review also put light on existing system and what new we are going to achieve and what methodologies a\we are planning to implement</a:t>
            </a:r>
          </a:p>
        </p:txBody>
      </p:sp>
      <p:pic>
        <p:nvPicPr>
          <p:cNvPr id="104" name="Google Shape;104;p24"/>
          <p:cNvPicPr preferRelativeResize="0"/>
          <p:nvPr/>
        </p:nvPicPr>
        <p:blipFill rotWithShape="1">
          <a:blip r:embed="rId3">
            <a:alphaModFix/>
          </a:blip>
          <a:srcRect l="6664" t="4858" r="6220" b="5495"/>
          <a:stretch/>
        </p:blipFill>
        <p:spPr>
          <a:xfrm>
            <a:off x="5124000" y="411985"/>
            <a:ext cx="4197350" cy="4319530"/>
          </a:xfrm>
          <a:prstGeom prst="rect">
            <a:avLst/>
          </a:prstGeom>
          <a:noFill/>
          <a:ln>
            <a:noFill/>
          </a:ln>
        </p:spPr>
      </p:pic>
    </p:spTree>
    <p:extLst>
      <p:ext uri="{BB962C8B-B14F-4D97-AF65-F5344CB8AC3E}">
        <p14:creationId xmlns:p14="http://schemas.microsoft.com/office/powerpoint/2010/main" val="1023825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170176" y="1316836"/>
            <a:ext cx="19671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effectLst>
                  <a:glow rad="63500">
                    <a:schemeClr val="accent6">
                      <a:satMod val="175000"/>
                      <a:alpha val="40000"/>
                    </a:schemeClr>
                  </a:glow>
                </a:effectLst>
                <a:latin typeface="Times New Roman" panose="02020603050405020304" pitchFamily="18" charset="0"/>
                <a:cs typeface="Times New Roman" panose="02020603050405020304" pitchFamily="18" charset="0"/>
              </a:rPr>
              <a:t>Abstract</a:t>
            </a:r>
            <a:endParaRPr sz="2800" dirty="0">
              <a:effectLst>
                <a:glow rad="63500">
                  <a:schemeClr val="accent6">
                    <a:satMod val="175000"/>
                    <a:alpha val="40000"/>
                  </a:schemeClr>
                </a:glow>
              </a:effectLst>
              <a:latin typeface="Times New Roman" panose="02020603050405020304" pitchFamily="18" charset="0"/>
              <a:cs typeface="Times New Roman" panose="02020603050405020304" pitchFamily="18" charset="0"/>
            </a:endParaRPr>
          </a:p>
        </p:txBody>
      </p:sp>
      <p:sp>
        <p:nvSpPr>
          <p:cNvPr id="136" name="Google Shape;136;p27"/>
          <p:cNvSpPr txBox="1">
            <a:spLocks noGrp="1"/>
          </p:cNvSpPr>
          <p:nvPr>
            <p:ph type="subTitle" idx="1"/>
          </p:nvPr>
        </p:nvSpPr>
        <p:spPr>
          <a:xfrm>
            <a:off x="2487162" y="90055"/>
            <a:ext cx="6486651" cy="495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i="0" dirty="0">
                <a:solidFill>
                  <a:srgbClr val="C9D1D9"/>
                </a:solidFill>
                <a:effectLst/>
                <a:latin typeface="Times New Roman" panose="02020603050405020304" pitchFamily="18" charset="0"/>
                <a:cs typeface="Times New Roman" panose="02020603050405020304" pitchFamily="18" charset="0"/>
              </a:rPr>
              <a:t>Employment scams are on the rise. According to CNBC, the number of employment scams doubled in 2018 as compared to 2017. The current market situation has led to high unemployment. Economic stress and the impact of the coronavirus have significantly reduced job availability and the loss of jobs for many individuals. A case like this presents an appropriate opportunity for scammers. Many people are falling prey to these scammers using the desperation that is caused by an unprecedented incident. Most scammer do this to get personal information from the person they are scamming. Personal information can contain address, bank account details, social security number etc. I am a university student, and I have received several such scam emails. The scammers provide users with a very lucrative job opportunity and later ask for money in return. Or they require investment from the job seeker with the promise of a job. This is a dangerous problem that can be addressed through Machine Learning techniques and Natural Language Processing (NLP).</a:t>
            </a:r>
            <a:endParaRPr dirty="0">
              <a:latin typeface="Times New Roman" panose="02020603050405020304" pitchFamily="18" charset="0"/>
              <a:cs typeface="Times New Roman" panose="02020603050405020304" pitchFamily="18" charset="0"/>
            </a:endParaRPr>
          </a:p>
        </p:txBody>
      </p:sp>
      <p:cxnSp>
        <p:nvCxnSpPr>
          <p:cNvPr id="137" name="Google Shape;137;p27"/>
          <p:cNvCxnSpPr/>
          <p:nvPr/>
        </p:nvCxnSpPr>
        <p:spPr>
          <a:xfrm>
            <a:off x="2353286" y="2138686"/>
            <a:ext cx="0" cy="6306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30593971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720000" y="288472"/>
            <a:ext cx="4404000" cy="66787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effectLst>
                  <a:glow rad="63500">
                    <a:schemeClr val="accent6">
                      <a:satMod val="175000"/>
                      <a:alpha val="40000"/>
                    </a:schemeClr>
                  </a:glow>
                </a:effectLst>
                <a:latin typeface="Times New Roman" panose="02020603050405020304" pitchFamily="18" charset="0"/>
                <a:ea typeface="Rajdhani"/>
                <a:cs typeface="Times New Roman" panose="02020603050405020304" pitchFamily="18" charset="0"/>
                <a:sym typeface="Rajdhani"/>
              </a:rPr>
              <a:t>Problem Statement</a:t>
            </a:r>
            <a:endParaRPr sz="3600" dirty="0">
              <a:effectLst>
                <a:glow rad="63500">
                  <a:schemeClr val="accent6">
                    <a:satMod val="175000"/>
                    <a:alpha val="40000"/>
                  </a:schemeClr>
                </a:glow>
              </a:effectLst>
              <a:latin typeface="Times New Roman" panose="02020603050405020304" pitchFamily="18" charset="0"/>
              <a:ea typeface="Rajdhani"/>
              <a:cs typeface="Times New Roman" panose="02020603050405020304" pitchFamily="18" charset="0"/>
              <a:sym typeface="Rajdhani"/>
            </a:endParaRPr>
          </a:p>
        </p:txBody>
      </p:sp>
      <p:sp>
        <p:nvSpPr>
          <p:cNvPr id="103" name="Google Shape;103;p24"/>
          <p:cNvSpPr txBox="1">
            <a:spLocks noGrp="1"/>
          </p:cNvSpPr>
          <p:nvPr>
            <p:ph type="subTitle" idx="1"/>
          </p:nvPr>
        </p:nvSpPr>
        <p:spPr>
          <a:xfrm>
            <a:off x="207264" y="1246909"/>
            <a:ext cx="5010911" cy="3608119"/>
          </a:xfrm>
          <a:prstGeom prst="rect">
            <a:avLst/>
          </a:prstGeom>
        </p:spPr>
        <p:txBody>
          <a:bodyPr spcFirstLastPara="1" wrap="square" lIns="91425" tIns="91425" rIns="91425" bIns="91425" anchor="t" anchorCtr="0">
            <a:noAutofit/>
          </a:bodyPr>
          <a:lstStyle/>
          <a:p>
            <a:pPr marL="438150" indent="-285750">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r>
              <a:rPr lang="en-IN" dirty="0">
                <a:latin typeface="Times New Roman" panose="02020603050405020304" pitchFamily="18" charset="0"/>
                <a:ea typeface="Fira Sans Condensed Light"/>
                <a:cs typeface="Times New Roman" panose="02020603050405020304" pitchFamily="18" charset="0"/>
                <a:sym typeface="Fira Sans Condensed Light"/>
              </a:rPr>
              <a:t>This project aims to create classifier that will have the capability to identify fake and real jobs.</a:t>
            </a:r>
          </a:p>
          <a:p>
            <a:pPr marL="152400" indent="0"/>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r>
              <a:rPr lang="en-IN" dirty="0">
                <a:latin typeface="Times New Roman" panose="02020603050405020304" pitchFamily="18" charset="0"/>
                <a:ea typeface="Fira Sans Condensed Light"/>
                <a:cs typeface="Times New Roman" panose="02020603050405020304" pitchFamily="18" charset="0"/>
                <a:sym typeface="Fira Sans Condensed Light"/>
              </a:rPr>
              <a:t>The final result will be evaluated based on two different models. Since the data provided has both numeric and text features one model will be used on the text data and other on numeric data.</a:t>
            </a:r>
          </a:p>
          <a:p>
            <a:pPr marL="152400" indent="0"/>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endParaRPr lang="en-IN" dirty="0">
              <a:latin typeface="Times New Roman" panose="02020603050405020304" pitchFamily="18" charset="0"/>
              <a:ea typeface="Fira Sans Condensed Light"/>
              <a:cs typeface="Times New Roman" panose="02020603050405020304" pitchFamily="18" charset="0"/>
              <a:sym typeface="Fira Sans Condensed Light"/>
            </a:endParaRPr>
          </a:p>
          <a:p>
            <a:pPr marL="438150" indent="-285750">
              <a:buFont typeface="Wingdings" panose="05000000000000000000" pitchFamily="2" charset="2"/>
              <a:buChar char="q"/>
            </a:pPr>
            <a:r>
              <a:rPr lang="en-IN" dirty="0">
                <a:latin typeface="Times New Roman" panose="02020603050405020304" pitchFamily="18" charset="0"/>
                <a:ea typeface="Fira Sans Condensed Light"/>
                <a:cs typeface="Times New Roman" panose="02020603050405020304" pitchFamily="18" charset="0"/>
                <a:sym typeface="Fira Sans Condensed Light"/>
              </a:rPr>
              <a:t>The final output will be a combination of the two. The final model will take in any relevant job posting and produce a final result determining whether the job is real or not</a:t>
            </a:r>
          </a:p>
        </p:txBody>
      </p:sp>
      <p:pic>
        <p:nvPicPr>
          <p:cNvPr id="6" name="Google Shape;1794;p47">
            <a:extLst>
              <a:ext uri="{FF2B5EF4-FFF2-40B4-BE49-F238E27FC236}">
                <a16:creationId xmlns:a16="http://schemas.microsoft.com/office/drawing/2014/main" id="{56DA78DE-5071-4B23-8493-541A909B166B}"/>
              </a:ext>
            </a:extLst>
          </p:cNvPr>
          <p:cNvPicPr preferRelativeResize="0"/>
          <p:nvPr/>
        </p:nvPicPr>
        <p:blipFill rotWithShape="1">
          <a:blip r:embed="rId3">
            <a:alphaModFix/>
          </a:blip>
          <a:srcRect l="25302" r="25297"/>
          <a:stretch/>
        </p:blipFill>
        <p:spPr>
          <a:xfrm>
            <a:off x="5124000" y="288472"/>
            <a:ext cx="4020000" cy="4308502"/>
          </a:xfrm>
          <a:prstGeom prst="rect">
            <a:avLst/>
          </a:prstGeom>
          <a:noFill/>
          <a:ln>
            <a:noFill/>
          </a:ln>
        </p:spPr>
      </p:pic>
    </p:spTree>
    <p:extLst>
      <p:ext uri="{BB962C8B-B14F-4D97-AF65-F5344CB8AC3E}">
        <p14:creationId xmlns:p14="http://schemas.microsoft.com/office/powerpoint/2010/main" val="1943062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000" y="29036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effectLst>
                  <a:glow rad="63500">
                    <a:schemeClr val="accent6">
                      <a:satMod val="175000"/>
                      <a:alpha val="40000"/>
                    </a:schemeClr>
                  </a:glow>
                </a:effectLst>
                <a:latin typeface="Times New Roman" panose="02020603050405020304" pitchFamily="18" charset="0"/>
                <a:cs typeface="Times New Roman" panose="02020603050405020304" pitchFamily="18" charset="0"/>
              </a:rPr>
              <a:t>Literature Survey</a:t>
            </a:r>
            <a:endParaRPr dirty="0">
              <a:effectLst>
                <a:glow rad="63500">
                  <a:schemeClr val="accent6">
                    <a:satMod val="175000"/>
                    <a:alpha val="40000"/>
                  </a:schemeClr>
                </a:glow>
              </a:effectLst>
              <a:latin typeface="Times New Roman" panose="02020603050405020304" pitchFamily="18" charset="0"/>
              <a:cs typeface="Times New Roman" panose="02020603050405020304" pitchFamily="18" charset="0"/>
            </a:endParaRPr>
          </a:p>
        </p:txBody>
      </p:sp>
      <p:graphicFrame>
        <p:nvGraphicFramePr>
          <p:cNvPr id="2" name="Table 2">
            <a:extLst>
              <a:ext uri="{FF2B5EF4-FFF2-40B4-BE49-F238E27FC236}">
                <a16:creationId xmlns:a16="http://schemas.microsoft.com/office/drawing/2014/main" id="{2EB58BAD-3745-4716-A33F-E56D7E4FCA7F}"/>
              </a:ext>
            </a:extLst>
          </p:cNvPr>
          <p:cNvGraphicFramePr>
            <a:graphicFrameLocks noGrp="1"/>
          </p:cNvGraphicFramePr>
          <p:nvPr>
            <p:extLst>
              <p:ext uri="{D42A27DB-BD31-4B8C-83A1-F6EECF244321}">
                <p14:modId xmlns:p14="http://schemas.microsoft.com/office/powerpoint/2010/main" val="2584886862"/>
              </p:ext>
            </p:extLst>
          </p:nvPr>
        </p:nvGraphicFramePr>
        <p:xfrm>
          <a:off x="180109" y="1006092"/>
          <a:ext cx="8783782" cy="3952215"/>
        </p:xfrm>
        <a:graphic>
          <a:graphicData uri="http://schemas.openxmlformats.org/drawingml/2006/table">
            <a:tbl>
              <a:tblPr firstRow="1" bandRow="1">
                <a:tableStyleId>{5C22544A-7EE6-4342-B048-85BDC9FD1C3A}</a:tableStyleId>
              </a:tblPr>
              <a:tblGrid>
                <a:gridCol w="526472">
                  <a:extLst>
                    <a:ext uri="{9D8B030D-6E8A-4147-A177-3AD203B41FA5}">
                      <a16:colId xmlns:a16="http://schemas.microsoft.com/office/drawing/2014/main" val="2357883672"/>
                    </a:ext>
                  </a:extLst>
                </a:gridCol>
                <a:gridCol w="1246909">
                  <a:extLst>
                    <a:ext uri="{9D8B030D-6E8A-4147-A177-3AD203B41FA5}">
                      <a16:colId xmlns:a16="http://schemas.microsoft.com/office/drawing/2014/main" val="2661071110"/>
                    </a:ext>
                  </a:extLst>
                </a:gridCol>
                <a:gridCol w="1143000">
                  <a:extLst>
                    <a:ext uri="{9D8B030D-6E8A-4147-A177-3AD203B41FA5}">
                      <a16:colId xmlns:a16="http://schemas.microsoft.com/office/drawing/2014/main" val="205292791"/>
                    </a:ext>
                  </a:extLst>
                </a:gridCol>
                <a:gridCol w="1018309">
                  <a:extLst>
                    <a:ext uri="{9D8B030D-6E8A-4147-A177-3AD203B41FA5}">
                      <a16:colId xmlns:a16="http://schemas.microsoft.com/office/drawing/2014/main" val="4015971820"/>
                    </a:ext>
                  </a:extLst>
                </a:gridCol>
                <a:gridCol w="2202873">
                  <a:extLst>
                    <a:ext uri="{9D8B030D-6E8A-4147-A177-3AD203B41FA5}">
                      <a16:colId xmlns:a16="http://schemas.microsoft.com/office/drawing/2014/main" val="2594538974"/>
                    </a:ext>
                  </a:extLst>
                </a:gridCol>
                <a:gridCol w="1391393">
                  <a:extLst>
                    <a:ext uri="{9D8B030D-6E8A-4147-A177-3AD203B41FA5}">
                      <a16:colId xmlns:a16="http://schemas.microsoft.com/office/drawing/2014/main" val="1697254239"/>
                    </a:ext>
                  </a:extLst>
                </a:gridCol>
                <a:gridCol w="1254826">
                  <a:extLst>
                    <a:ext uri="{9D8B030D-6E8A-4147-A177-3AD203B41FA5}">
                      <a16:colId xmlns:a16="http://schemas.microsoft.com/office/drawing/2014/main" val="383613500"/>
                    </a:ext>
                  </a:extLst>
                </a:gridCol>
              </a:tblGrid>
              <a:tr h="873735">
                <a:tc>
                  <a:txBody>
                    <a:bodyPr/>
                    <a:lstStyle/>
                    <a:p>
                      <a:r>
                        <a:rPr lang="en-IN" dirty="0" err="1"/>
                        <a:t>Sl.No</a:t>
                      </a:r>
                      <a:r>
                        <a:rPr lang="en-IN" dirty="0"/>
                        <a:t>.</a:t>
                      </a:r>
                    </a:p>
                  </a:txBody>
                  <a:tcPr/>
                </a:tc>
                <a:tc>
                  <a:txBody>
                    <a:bodyPr/>
                    <a:lstStyle/>
                    <a:p>
                      <a:r>
                        <a:rPr lang="en-IN" dirty="0"/>
                        <a:t>Title</a:t>
                      </a:r>
                    </a:p>
                  </a:txBody>
                  <a:tcPr/>
                </a:tc>
                <a:tc>
                  <a:txBody>
                    <a:bodyPr/>
                    <a:lstStyle/>
                    <a:p>
                      <a:r>
                        <a:rPr lang="en-IN" dirty="0"/>
                        <a:t>Author</a:t>
                      </a:r>
                    </a:p>
                  </a:txBody>
                  <a:tcPr/>
                </a:tc>
                <a:tc>
                  <a:txBody>
                    <a:bodyPr/>
                    <a:lstStyle/>
                    <a:p>
                      <a:r>
                        <a:rPr lang="en-IN" dirty="0"/>
                        <a:t>Publisher</a:t>
                      </a:r>
                    </a:p>
                  </a:txBody>
                  <a:tcPr/>
                </a:tc>
                <a:tc>
                  <a:txBody>
                    <a:bodyPr/>
                    <a:lstStyle/>
                    <a:p>
                      <a:r>
                        <a:rPr lang="en-IN" dirty="0"/>
                        <a:t>Description</a:t>
                      </a:r>
                    </a:p>
                  </a:txBody>
                  <a:tcPr/>
                </a:tc>
                <a:tc>
                  <a:txBody>
                    <a:bodyPr/>
                    <a:lstStyle/>
                    <a:p>
                      <a:r>
                        <a:rPr lang="en-IN" dirty="0"/>
                        <a:t>Methodology</a:t>
                      </a:r>
                    </a:p>
                  </a:txBody>
                  <a:tcPr/>
                </a:tc>
                <a:tc>
                  <a:txBody>
                    <a:bodyPr/>
                    <a:lstStyle/>
                    <a:p>
                      <a:r>
                        <a:rPr lang="en-IN" dirty="0"/>
                        <a:t>Advantages</a:t>
                      </a:r>
                    </a:p>
                  </a:txBody>
                  <a:tcPr/>
                </a:tc>
                <a:extLst>
                  <a:ext uri="{0D108BD9-81ED-4DB2-BD59-A6C34878D82A}">
                    <a16:rowId xmlns:a16="http://schemas.microsoft.com/office/drawing/2014/main" val="1885048541"/>
                  </a:ext>
                </a:extLst>
              </a:tr>
              <a:tr h="2936844">
                <a:tc>
                  <a:txBody>
                    <a:bodyPr/>
                    <a:lstStyle/>
                    <a:p>
                      <a:r>
                        <a:rPr lang="en-IN" dirty="0"/>
                        <a:t>1.</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Detecting Online Recruitment Fraud Using Machine Learning</a:t>
                      </a:r>
                    </a:p>
                    <a:p>
                      <a:endParaRPr lang="en-IN" dirty="0"/>
                    </a:p>
                  </a:txBody>
                  <a:tcPr/>
                </a:tc>
                <a:tc>
                  <a:txBody>
                    <a:bodyPr/>
                    <a:lstStyle/>
                    <a:p>
                      <a:r>
                        <a:rPr lang="en-IN" sz="1400" b="0" i="0" u="none" strike="noStrike" cap="none" dirty="0" err="1">
                          <a:solidFill>
                            <a:schemeClr val="tx1"/>
                          </a:solidFill>
                          <a:effectLst/>
                          <a:latin typeface="Times New Roman" panose="02020603050405020304" pitchFamily="18" charset="0"/>
                          <a:ea typeface="+mn-ea"/>
                          <a:cs typeface="Times New Roman" panose="02020603050405020304" pitchFamily="18" charset="0"/>
                          <a:sym typeface="Arial"/>
                          <a:hlinkClick r:id="rId3">
                            <a:extLst>
                              <a:ext uri="{A12FA001-AC4F-418D-AE19-62706E023703}">
                                <ahyp:hlinkClr xmlns:ahyp="http://schemas.microsoft.com/office/drawing/2018/hyperlinkcolor" val="tx"/>
                              </a:ext>
                            </a:extLst>
                          </a:hlinkClick>
                        </a:rPr>
                        <a:t>Hridita</a:t>
                      </a:r>
                      <a:r>
                        <a:rPr lang="en-IN" sz="1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hlinkClick r:id="rId3">
                            <a:extLst>
                              <a:ext uri="{A12FA001-AC4F-418D-AE19-62706E023703}">
                                <ahyp:hlinkClr xmlns:ahyp="http://schemas.microsoft.com/office/drawing/2018/hyperlinkcolor" val="tx"/>
                              </a:ext>
                            </a:extLst>
                          </a:hlinkClick>
                        </a:rPr>
                        <a:t> Tabassum</a:t>
                      </a:r>
                      <a:r>
                        <a:rPr lang="en-IN" sz="1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a:t>
                      </a:r>
                      <a:r>
                        <a:rPr lang="en-IN" sz="1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hlinkClick r:id="rId4">
                            <a:extLst>
                              <a:ext uri="{A12FA001-AC4F-418D-AE19-62706E023703}">
                                <ahyp:hlinkClr xmlns:ahyp="http://schemas.microsoft.com/office/drawing/2018/hyperlinkcolor" val="tx"/>
                              </a:ext>
                            </a:extLst>
                          </a:hlinkClick>
                        </a:rPr>
                        <a:t>Gitanjali Ghosh</a:t>
                      </a:r>
                      <a:r>
                        <a:rPr lang="en-IN" sz="1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a:t>
                      </a:r>
                      <a:endParaRPr lang="en-IN"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sz="1200" dirty="0"/>
                        <a:t>IEEE(2021)</a:t>
                      </a:r>
                    </a:p>
                  </a:txBody>
                  <a:tcPr/>
                </a:tc>
                <a:tc>
                  <a:txBody>
                    <a:bodyPr/>
                    <a:lstStyle/>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In this paper, publisher proposed a solution on how to detect ORF. They presented results based on the previous model and the methodologies, to create the ORF detection model where they used own dataset. They have created own dataset based on the Bangladesh job field and by using a publicly accessible dataset as a reference.</a:t>
                      </a:r>
                      <a:endParaRPr lang="en-IN" dirty="0">
                        <a:latin typeface="Times New Roman" panose="02020603050405020304" pitchFamily="18" charset="0"/>
                        <a:cs typeface="Times New Roman" panose="02020603050405020304" pitchFamily="18" charset="0"/>
                      </a:endParaRPr>
                    </a:p>
                  </a:txBody>
                  <a:tcPr/>
                </a:tc>
                <a:tc>
                  <a:txBody>
                    <a:bodyPr/>
                    <a:lstStyle/>
                    <a:p>
                      <a:r>
                        <a:rPr lang="en-US" sz="1400" b="0" i="0" u="none" strike="noStrike" cap="none" dirty="0">
                          <a:solidFill>
                            <a:schemeClr val="dk1"/>
                          </a:solidFill>
                          <a:effectLst/>
                          <a:latin typeface="+mn-lt"/>
                          <a:ea typeface="+mn-ea"/>
                          <a:cs typeface="+mn-cs"/>
                          <a:sym typeface="Arial"/>
                        </a:rPr>
                        <a:t> </a:t>
                      </a:r>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Logistic Regression, AdaBoost, Decision Tree Classifier, Random Forest Classifier, Voting Classifier, </a:t>
                      </a:r>
                      <a:r>
                        <a:rPr lang="en-US" sz="1400" b="0" i="0" u="none" strike="noStrike" cap="none" dirty="0" err="1">
                          <a:solidFill>
                            <a:schemeClr val="dk1"/>
                          </a:solidFill>
                          <a:effectLst/>
                          <a:latin typeface="Times New Roman" panose="02020603050405020304" pitchFamily="18" charset="0"/>
                          <a:ea typeface="+mn-ea"/>
                          <a:cs typeface="Times New Roman" panose="02020603050405020304" pitchFamily="18" charset="0"/>
                          <a:sym typeface="Arial"/>
                        </a:rPr>
                        <a:t>LightGBM</a:t>
                      </a:r>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 Gradient Boosting are the algorithms that have been used.</a:t>
                      </a:r>
                      <a:endParaRPr lang="en-IN" dirty="0">
                        <a:latin typeface="Times New Roman" panose="02020603050405020304" pitchFamily="18" charset="0"/>
                        <a:cs typeface="Times New Roman" panose="02020603050405020304" pitchFamily="18" charset="0"/>
                      </a:endParaRPr>
                    </a:p>
                  </a:txBody>
                  <a:tcPr/>
                </a:tc>
                <a:tc>
                  <a:txBody>
                    <a:bodyPr/>
                    <a:lstStyle/>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Accuracy of different prediction models, where </a:t>
                      </a:r>
                      <a:r>
                        <a:rPr lang="en-US" sz="1400" b="0" i="0" u="none" strike="noStrike" cap="none" dirty="0" err="1">
                          <a:solidFill>
                            <a:schemeClr val="dk1"/>
                          </a:solidFill>
                          <a:effectLst/>
                          <a:latin typeface="Times New Roman" panose="02020603050405020304" pitchFamily="18" charset="0"/>
                          <a:ea typeface="+mn-ea"/>
                          <a:cs typeface="Times New Roman" panose="02020603050405020304" pitchFamily="18" charset="0"/>
                          <a:sym typeface="Arial"/>
                        </a:rPr>
                        <a:t>LightGBM</a:t>
                      </a:r>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 (95.17%) and Gradient Boosting (95.17%) give the highest accuracy.</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7752070"/>
                  </a:ext>
                </a:extLst>
              </a:tr>
            </a:tbl>
          </a:graphicData>
        </a:graphic>
      </p:graphicFrame>
    </p:spTree>
    <p:extLst>
      <p:ext uri="{BB962C8B-B14F-4D97-AF65-F5344CB8AC3E}">
        <p14:creationId xmlns:p14="http://schemas.microsoft.com/office/powerpoint/2010/main" val="3636300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000" y="29036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effectLst>
                  <a:glow rad="63500">
                    <a:schemeClr val="accent6">
                      <a:satMod val="175000"/>
                      <a:alpha val="40000"/>
                    </a:schemeClr>
                  </a:glow>
                </a:effectLst>
                <a:latin typeface="Times New Roman" panose="02020603050405020304" pitchFamily="18" charset="0"/>
                <a:cs typeface="Times New Roman" panose="02020603050405020304" pitchFamily="18" charset="0"/>
              </a:rPr>
              <a:t>Literature Survey</a:t>
            </a:r>
            <a:endParaRPr dirty="0">
              <a:effectLst>
                <a:glow rad="63500">
                  <a:schemeClr val="accent6">
                    <a:satMod val="175000"/>
                    <a:alpha val="40000"/>
                  </a:schemeClr>
                </a:glow>
              </a:effectLst>
              <a:latin typeface="Times New Roman" panose="02020603050405020304" pitchFamily="18" charset="0"/>
              <a:cs typeface="Times New Roman" panose="02020603050405020304" pitchFamily="18" charset="0"/>
            </a:endParaRPr>
          </a:p>
        </p:txBody>
      </p:sp>
      <p:graphicFrame>
        <p:nvGraphicFramePr>
          <p:cNvPr id="2" name="Table 2">
            <a:extLst>
              <a:ext uri="{FF2B5EF4-FFF2-40B4-BE49-F238E27FC236}">
                <a16:creationId xmlns:a16="http://schemas.microsoft.com/office/drawing/2014/main" id="{2EB58BAD-3745-4716-A33F-E56D7E4FCA7F}"/>
              </a:ext>
            </a:extLst>
          </p:cNvPr>
          <p:cNvGraphicFramePr>
            <a:graphicFrameLocks noGrp="1"/>
          </p:cNvGraphicFramePr>
          <p:nvPr>
            <p:extLst>
              <p:ext uri="{D42A27DB-BD31-4B8C-83A1-F6EECF244321}">
                <p14:modId xmlns:p14="http://schemas.microsoft.com/office/powerpoint/2010/main" val="304503087"/>
              </p:ext>
            </p:extLst>
          </p:nvPr>
        </p:nvGraphicFramePr>
        <p:xfrm>
          <a:off x="180109" y="1006092"/>
          <a:ext cx="8783782" cy="3810579"/>
        </p:xfrm>
        <a:graphic>
          <a:graphicData uri="http://schemas.openxmlformats.org/drawingml/2006/table">
            <a:tbl>
              <a:tblPr firstRow="1" bandRow="1">
                <a:tableStyleId>{5C22544A-7EE6-4342-B048-85BDC9FD1C3A}</a:tableStyleId>
              </a:tblPr>
              <a:tblGrid>
                <a:gridCol w="526472">
                  <a:extLst>
                    <a:ext uri="{9D8B030D-6E8A-4147-A177-3AD203B41FA5}">
                      <a16:colId xmlns:a16="http://schemas.microsoft.com/office/drawing/2014/main" val="2357883672"/>
                    </a:ext>
                  </a:extLst>
                </a:gridCol>
                <a:gridCol w="1246909">
                  <a:extLst>
                    <a:ext uri="{9D8B030D-6E8A-4147-A177-3AD203B41FA5}">
                      <a16:colId xmlns:a16="http://schemas.microsoft.com/office/drawing/2014/main" val="2661071110"/>
                    </a:ext>
                  </a:extLst>
                </a:gridCol>
                <a:gridCol w="1143000">
                  <a:extLst>
                    <a:ext uri="{9D8B030D-6E8A-4147-A177-3AD203B41FA5}">
                      <a16:colId xmlns:a16="http://schemas.microsoft.com/office/drawing/2014/main" val="205292791"/>
                    </a:ext>
                  </a:extLst>
                </a:gridCol>
                <a:gridCol w="1018309">
                  <a:extLst>
                    <a:ext uri="{9D8B030D-6E8A-4147-A177-3AD203B41FA5}">
                      <a16:colId xmlns:a16="http://schemas.microsoft.com/office/drawing/2014/main" val="4015971820"/>
                    </a:ext>
                  </a:extLst>
                </a:gridCol>
                <a:gridCol w="2202873">
                  <a:extLst>
                    <a:ext uri="{9D8B030D-6E8A-4147-A177-3AD203B41FA5}">
                      <a16:colId xmlns:a16="http://schemas.microsoft.com/office/drawing/2014/main" val="2594538974"/>
                    </a:ext>
                  </a:extLst>
                </a:gridCol>
                <a:gridCol w="1391393">
                  <a:extLst>
                    <a:ext uri="{9D8B030D-6E8A-4147-A177-3AD203B41FA5}">
                      <a16:colId xmlns:a16="http://schemas.microsoft.com/office/drawing/2014/main" val="1697254239"/>
                    </a:ext>
                  </a:extLst>
                </a:gridCol>
                <a:gridCol w="1254826">
                  <a:extLst>
                    <a:ext uri="{9D8B030D-6E8A-4147-A177-3AD203B41FA5}">
                      <a16:colId xmlns:a16="http://schemas.microsoft.com/office/drawing/2014/main" val="383613500"/>
                    </a:ext>
                  </a:extLst>
                </a:gridCol>
              </a:tblGrid>
              <a:tr h="873735">
                <a:tc>
                  <a:txBody>
                    <a:bodyPr/>
                    <a:lstStyle/>
                    <a:p>
                      <a:r>
                        <a:rPr lang="en-IN"/>
                        <a:t>Sl.No.</a:t>
                      </a:r>
                      <a:endParaRPr lang="en-IN" dirty="0"/>
                    </a:p>
                  </a:txBody>
                  <a:tcPr/>
                </a:tc>
                <a:tc>
                  <a:txBody>
                    <a:bodyPr/>
                    <a:lstStyle/>
                    <a:p>
                      <a:r>
                        <a:rPr lang="en-IN"/>
                        <a:t>Title</a:t>
                      </a:r>
                      <a:endParaRPr lang="en-IN" dirty="0"/>
                    </a:p>
                  </a:txBody>
                  <a:tcPr/>
                </a:tc>
                <a:tc>
                  <a:txBody>
                    <a:bodyPr/>
                    <a:lstStyle/>
                    <a:p>
                      <a:r>
                        <a:rPr lang="en-IN"/>
                        <a:t>Author</a:t>
                      </a:r>
                      <a:endParaRPr lang="en-IN" dirty="0"/>
                    </a:p>
                  </a:txBody>
                  <a:tcPr/>
                </a:tc>
                <a:tc>
                  <a:txBody>
                    <a:bodyPr/>
                    <a:lstStyle/>
                    <a:p>
                      <a:r>
                        <a:rPr lang="en-IN"/>
                        <a:t>Publisher</a:t>
                      </a:r>
                      <a:endParaRPr lang="en-IN" dirty="0"/>
                    </a:p>
                  </a:txBody>
                  <a:tcPr/>
                </a:tc>
                <a:tc>
                  <a:txBody>
                    <a:bodyPr/>
                    <a:lstStyle/>
                    <a:p>
                      <a:r>
                        <a:rPr lang="en-IN"/>
                        <a:t>Description</a:t>
                      </a:r>
                      <a:endParaRPr lang="en-IN" dirty="0"/>
                    </a:p>
                  </a:txBody>
                  <a:tcPr/>
                </a:tc>
                <a:tc>
                  <a:txBody>
                    <a:bodyPr/>
                    <a:lstStyle/>
                    <a:p>
                      <a:r>
                        <a:rPr lang="en-IN"/>
                        <a:t>Methodology</a:t>
                      </a:r>
                      <a:endParaRPr lang="en-IN" dirty="0"/>
                    </a:p>
                  </a:txBody>
                  <a:tcPr/>
                </a:tc>
                <a:tc>
                  <a:txBody>
                    <a:bodyPr/>
                    <a:lstStyle/>
                    <a:p>
                      <a:r>
                        <a:rPr lang="en-IN"/>
                        <a:t>Advantages</a:t>
                      </a:r>
                      <a:endParaRPr lang="en-IN" dirty="0"/>
                    </a:p>
                  </a:txBody>
                  <a:tcPr/>
                </a:tc>
                <a:extLst>
                  <a:ext uri="{0D108BD9-81ED-4DB2-BD59-A6C34878D82A}">
                    <a16:rowId xmlns:a16="http://schemas.microsoft.com/office/drawing/2014/main" val="1885048541"/>
                  </a:ext>
                </a:extLst>
              </a:tr>
              <a:tr h="2936844">
                <a:tc>
                  <a:txBody>
                    <a:bodyPr/>
                    <a:lstStyle/>
                    <a:p>
                      <a:r>
                        <a:rPr lang="en-IN" dirty="0"/>
                        <a:t>2.</a:t>
                      </a:r>
                    </a:p>
                  </a:txBody>
                  <a:tcPr/>
                </a:tc>
                <a:tc>
                  <a:txBody>
                    <a:bodyPr/>
                    <a:lstStyle/>
                    <a:p>
                      <a:r>
                        <a:rPr lang="en-US" sz="1400" b="1" i="0" u="none" strike="noStrike" cap="none">
                          <a:solidFill>
                            <a:schemeClr val="dk1"/>
                          </a:solidFill>
                          <a:effectLst/>
                          <a:latin typeface="Times New Roman" panose="02020603050405020304" pitchFamily="18" charset="0"/>
                          <a:ea typeface="+mn-ea"/>
                          <a:cs typeface="Times New Roman" panose="02020603050405020304" pitchFamily="18" charset="0"/>
                          <a:sym typeface="Arial"/>
                        </a:rPr>
                        <a:t>Online Recruitment Fraud Detection using ANN</a:t>
                      </a:r>
                    </a:p>
                    <a:p>
                      <a:endParaRPr lang="en-IN" dirty="0"/>
                    </a:p>
                  </a:txBody>
                  <a:tcPr/>
                </a:tc>
                <a:tc>
                  <a:txBody>
                    <a:bodyPr/>
                    <a:lstStyle/>
                    <a:p>
                      <a:r>
                        <a:rPr lang="en-IN" sz="1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hlinkClick r:id="rId3">
                            <a:extLst>
                              <a:ext uri="{A12FA001-AC4F-418D-AE19-62706E023703}">
                                <ahyp:hlinkClr xmlns:ahyp="http://schemas.microsoft.com/office/drawing/2018/hyperlinkcolor" val="tx"/>
                              </a:ext>
                            </a:extLst>
                          </a:hlinkClick>
                        </a:rPr>
                        <a:t>Ibrahim M. Nasser</a:t>
                      </a:r>
                      <a:r>
                        <a:rPr lang="en-IN" sz="1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 </a:t>
                      </a:r>
                    </a:p>
                    <a:p>
                      <a:r>
                        <a:rPr lang="en-IN" sz="1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hlinkClick r:id="rId4">
                            <a:extLst>
                              <a:ext uri="{A12FA001-AC4F-418D-AE19-62706E023703}">
                                <ahyp:hlinkClr xmlns:ahyp="http://schemas.microsoft.com/office/drawing/2018/hyperlinkcolor" val="tx"/>
                              </a:ext>
                            </a:extLst>
                          </a:hlinkClick>
                        </a:rPr>
                        <a:t>Amjad H. Alzaanin</a:t>
                      </a:r>
                      <a:r>
                        <a:rPr lang="en-IN" sz="1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 </a:t>
                      </a:r>
                      <a:endParaRPr lang="en-IN"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sz="1200"/>
                        <a:t>IEEE(2020)</a:t>
                      </a:r>
                      <a:endParaRPr lang="en-IN" sz="1200" dirty="0"/>
                    </a:p>
                  </a:txBody>
                  <a:tcPr/>
                </a:tc>
                <a:tc>
                  <a:txBody>
                    <a:bodyPr/>
                    <a:lstStyle/>
                    <a:p>
                      <a:r>
                        <a:rPr lang="en-US" sz="1400" b="0" i="0" u="none" strike="noStrike" cap="none">
                          <a:solidFill>
                            <a:schemeClr val="dk1"/>
                          </a:solidFill>
                          <a:effectLst/>
                          <a:latin typeface="Times New Roman" panose="02020603050405020304" pitchFamily="18" charset="0"/>
                          <a:ea typeface="+mn-ea"/>
                          <a:cs typeface="Times New Roman" panose="02020603050405020304" pitchFamily="18" charset="0"/>
                          <a:sym typeface="Arial"/>
                        </a:rPr>
                        <a:t>In this paper, publisher proposed a solution on how to detect ORF. </a:t>
                      </a:r>
                      <a:r>
                        <a:rPr lang="en-US" sz="1400" b="0" i="0" u="none" strike="noStrike" cap="none">
                          <a:solidFill>
                            <a:schemeClr val="dk1"/>
                          </a:solidFill>
                          <a:effectLst/>
                          <a:latin typeface="+mn-lt"/>
                          <a:ea typeface="+mn-ea"/>
                          <a:cs typeface="+mn-cs"/>
                          <a:sym typeface="Arial"/>
                        </a:rPr>
                        <a:t>I</a:t>
                      </a:r>
                      <a:r>
                        <a:rPr lang="en-US" sz="1400" b="0" i="0" u="none" strike="noStrike" cap="none">
                          <a:solidFill>
                            <a:schemeClr val="dk1"/>
                          </a:solidFill>
                          <a:effectLst/>
                          <a:latin typeface="Times New Roman" panose="02020603050405020304" pitchFamily="18" charset="0"/>
                          <a:ea typeface="+mn-ea"/>
                          <a:cs typeface="Times New Roman" panose="02020603050405020304" pitchFamily="18" charset="0"/>
                          <a:sym typeface="Arial"/>
                        </a:rPr>
                        <a:t>n this paper, an Artificial Neural Network based model is proposed to detect fraud job posts.</a:t>
                      </a:r>
                      <a:endParaRPr lang="en-IN" dirty="0">
                        <a:latin typeface="Times New Roman" panose="02020603050405020304" pitchFamily="18" charset="0"/>
                        <a:cs typeface="Times New Roman" panose="02020603050405020304" pitchFamily="18" charset="0"/>
                      </a:endParaRPr>
                    </a:p>
                  </a:txBody>
                  <a:tcPr/>
                </a:tc>
                <a:tc>
                  <a:txBody>
                    <a:bodyPr/>
                    <a:lstStyle/>
                    <a:p>
                      <a:r>
                        <a:rPr lang="en-US" sz="1400" b="0" i="0" u="none" strike="noStrike" cap="none">
                          <a:solidFill>
                            <a:schemeClr val="dk1"/>
                          </a:solidFill>
                          <a:effectLst/>
                          <a:latin typeface="Times New Roman" panose="02020603050405020304" pitchFamily="18" charset="0"/>
                          <a:ea typeface="+mn-ea"/>
                          <a:cs typeface="Times New Roman" panose="02020603050405020304" pitchFamily="18" charset="0"/>
                          <a:sym typeface="Arial"/>
                        </a:rPr>
                        <a:t>The public Employment Scam Aegean Dataset (EMSCAD) is used with proper text preprocessing techniques for training and testing the proposed model.</a:t>
                      </a:r>
                      <a:endParaRPr lang="en-IN" dirty="0">
                        <a:latin typeface="Times New Roman" panose="02020603050405020304" pitchFamily="18" charset="0"/>
                        <a:cs typeface="Times New Roman" panose="02020603050405020304" pitchFamily="18" charset="0"/>
                      </a:endParaRPr>
                    </a:p>
                  </a:txBody>
                  <a:tcPr/>
                </a:tc>
                <a:tc>
                  <a:txBody>
                    <a:bodyPr/>
                    <a:lstStyle/>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ANN model has precision, recall, and f-measure of 91.84%, 96.02%, and 93.88% respectively</a:t>
                      </a:r>
                      <a:r>
                        <a:rPr lang="en-US" sz="1400" b="0" i="0" u="none" strike="noStrike" cap="none" dirty="0">
                          <a:solidFill>
                            <a:schemeClr val="dk1"/>
                          </a:solidFill>
                          <a:effectLst/>
                          <a:latin typeface="+mn-lt"/>
                          <a:ea typeface="+mn-ea"/>
                          <a:cs typeface="+mn-cs"/>
                          <a:sym typeface="Arial"/>
                        </a:rPr>
                        <a: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7752070"/>
                  </a:ext>
                </a:extLst>
              </a:tr>
            </a:tbl>
          </a:graphicData>
        </a:graphic>
      </p:graphicFrame>
    </p:spTree>
    <p:extLst>
      <p:ext uri="{BB962C8B-B14F-4D97-AF65-F5344CB8AC3E}">
        <p14:creationId xmlns:p14="http://schemas.microsoft.com/office/powerpoint/2010/main" val="1051182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000" y="25379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effectLst>
                  <a:glow rad="63500">
                    <a:schemeClr val="accent6">
                      <a:satMod val="175000"/>
                      <a:alpha val="40000"/>
                    </a:schemeClr>
                  </a:glow>
                </a:effectLst>
                <a:latin typeface="Times New Roman" panose="02020603050405020304" pitchFamily="18" charset="0"/>
                <a:cs typeface="Times New Roman" panose="02020603050405020304" pitchFamily="18" charset="0"/>
              </a:rPr>
              <a:t>Literature Survey</a:t>
            </a:r>
            <a:endParaRPr dirty="0">
              <a:effectLst>
                <a:glow rad="63500">
                  <a:schemeClr val="accent6">
                    <a:satMod val="175000"/>
                    <a:alpha val="40000"/>
                  </a:schemeClr>
                </a:glow>
              </a:effectLst>
              <a:latin typeface="Times New Roman" panose="02020603050405020304" pitchFamily="18" charset="0"/>
              <a:cs typeface="Times New Roman" panose="02020603050405020304" pitchFamily="18" charset="0"/>
            </a:endParaRPr>
          </a:p>
        </p:txBody>
      </p:sp>
      <p:graphicFrame>
        <p:nvGraphicFramePr>
          <p:cNvPr id="2" name="Table 2">
            <a:extLst>
              <a:ext uri="{FF2B5EF4-FFF2-40B4-BE49-F238E27FC236}">
                <a16:creationId xmlns:a16="http://schemas.microsoft.com/office/drawing/2014/main" id="{2EB58BAD-3745-4716-A33F-E56D7E4FCA7F}"/>
              </a:ext>
            </a:extLst>
          </p:cNvPr>
          <p:cNvGraphicFramePr>
            <a:graphicFrameLocks noGrp="1"/>
          </p:cNvGraphicFramePr>
          <p:nvPr>
            <p:extLst>
              <p:ext uri="{D42A27DB-BD31-4B8C-83A1-F6EECF244321}">
                <p14:modId xmlns:p14="http://schemas.microsoft.com/office/powerpoint/2010/main" val="794909319"/>
              </p:ext>
            </p:extLst>
          </p:nvPr>
        </p:nvGraphicFramePr>
        <p:xfrm>
          <a:off x="180109" y="977925"/>
          <a:ext cx="8783782" cy="3810579"/>
        </p:xfrm>
        <a:graphic>
          <a:graphicData uri="http://schemas.openxmlformats.org/drawingml/2006/table">
            <a:tbl>
              <a:tblPr firstRow="1" bandRow="1">
                <a:tableStyleId>{5C22544A-7EE6-4342-B048-85BDC9FD1C3A}</a:tableStyleId>
              </a:tblPr>
              <a:tblGrid>
                <a:gridCol w="526472">
                  <a:extLst>
                    <a:ext uri="{9D8B030D-6E8A-4147-A177-3AD203B41FA5}">
                      <a16:colId xmlns:a16="http://schemas.microsoft.com/office/drawing/2014/main" val="2357883672"/>
                    </a:ext>
                  </a:extLst>
                </a:gridCol>
                <a:gridCol w="1246909">
                  <a:extLst>
                    <a:ext uri="{9D8B030D-6E8A-4147-A177-3AD203B41FA5}">
                      <a16:colId xmlns:a16="http://schemas.microsoft.com/office/drawing/2014/main" val="2661071110"/>
                    </a:ext>
                  </a:extLst>
                </a:gridCol>
                <a:gridCol w="1143000">
                  <a:extLst>
                    <a:ext uri="{9D8B030D-6E8A-4147-A177-3AD203B41FA5}">
                      <a16:colId xmlns:a16="http://schemas.microsoft.com/office/drawing/2014/main" val="205292791"/>
                    </a:ext>
                  </a:extLst>
                </a:gridCol>
                <a:gridCol w="1018309">
                  <a:extLst>
                    <a:ext uri="{9D8B030D-6E8A-4147-A177-3AD203B41FA5}">
                      <a16:colId xmlns:a16="http://schemas.microsoft.com/office/drawing/2014/main" val="4015971820"/>
                    </a:ext>
                  </a:extLst>
                </a:gridCol>
                <a:gridCol w="2202873">
                  <a:extLst>
                    <a:ext uri="{9D8B030D-6E8A-4147-A177-3AD203B41FA5}">
                      <a16:colId xmlns:a16="http://schemas.microsoft.com/office/drawing/2014/main" val="2594538974"/>
                    </a:ext>
                  </a:extLst>
                </a:gridCol>
                <a:gridCol w="1391393">
                  <a:extLst>
                    <a:ext uri="{9D8B030D-6E8A-4147-A177-3AD203B41FA5}">
                      <a16:colId xmlns:a16="http://schemas.microsoft.com/office/drawing/2014/main" val="1697254239"/>
                    </a:ext>
                  </a:extLst>
                </a:gridCol>
                <a:gridCol w="1254826">
                  <a:extLst>
                    <a:ext uri="{9D8B030D-6E8A-4147-A177-3AD203B41FA5}">
                      <a16:colId xmlns:a16="http://schemas.microsoft.com/office/drawing/2014/main" val="383613500"/>
                    </a:ext>
                  </a:extLst>
                </a:gridCol>
              </a:tblGrid>
              <a:tr h="873735">
                <a:tc>
                  <a:txBody>
                    <a:bodyPr/>
                    <a:lstStyle/>
                    <a:p>
                      <a:r>
                        <a:rPr lang="en-IN" dirty="0" err="1"/>
                        <a:t>Sl.No</a:t>
                      </a:r>
                      <a:r>
                        <a:rPr lang="en-IN" dirty="0"/>
                        <a:t>.</a:t>
                      </a:r>
                    </a:p>
                  </a:txBody>
                  <a:tcPr/>
                </a:tc>
                <a:tc>
                  <a:txBody>
                    <a:bodyPr/>
                    <a:lstStyle/>
                    <a:p>
                      <a:r>
                        <a:rPr lang="en-IN" dirty="0"/>
                        <a:t>Title</a:t>
                      </a:r>
                    </a:p>
                  </a:txBody>
                  <a:tcPr/>
                </a:tc>
                <a:tc>
                  <a:txBody>
                    <a:bodyPr/>
                    <a:lstStyle/>
                    <a:p>
                      <a:r>
                        <a:rPr lang="en-IN" dirty="0"/>
                        <a:t>Author</a:t>
                      </a:r>
                    </a:p>
                  </a:txBody>
                  <a:tcPr/>
                </a:tc>
                <a:tc>
                  <a:txBody>
                    <a:bodyPr/>
                    <a:lstStyle/>
                    <a:p>
                      <a:r>
                        <a:rPr lang="en-IN" dirty="0"/>
                        <a:t>Publisher</a:t>
                      </a:r>
                    </a:p>
                  </a:txBody>
                  <a:tcPr/>
                </a:tc>
                <a:tc>
                  <a:txBody>
                    <a:bodyPr/>
                    <a:lstStyle/>
                    <a:p>
                      <a:r>
                        <a:rPr lang="en-IN" dirty="0"/>
                        <a:t>Description</a:t>
                      </a:r>
                    </a:p>
                  </a:txBody>
                  <a:tcPr/>
                </a:tc>
                <a:tc>
                  <a:txBody>
                    <a:bodyPr/>
                    <a:lstStyle/>
                    <a:p>
                      <a:r>
                        <a:rPr lang="en-IN" dirty="0"/>
                        <a:t>Methodology</a:t>
                      </a:r>
                    </a:p>
                  </a:txBody>
                  <a:tcPr/>
                </a:tc>
                <a:tc>
                  <a:txBody>
                    <a:bodyPr/>
                    <a:lstStyle/>
                    <a:p>
                      <a:r>
                        <a:rPr lang="en-IN" dirty="0"/>
                        <a:t>Advantages</a:t>
                      </a:r>
                    </a:p>
                  </a:txBody>
                  <a:tcPr/>
                </a:tc>
                <a:extLst>
                  <a:ext uri="{0D108BD9-81ED-4DB2-BD59-A6C34878D82A}">
                    <a16:rowId xmlns:a16="http://schemas.microsoft.com/office/drawing/2014/main" val="1885048541"/>
                  </a:ext>
                </a:extLst>
              </a:tr>
              <a:tr h="2936844">
                <a:tc>
                  <a:txBody>
                    <a:bodyPr/>
                    <a:lstStyle/>
                    <a:p>
                      <a:r>
                        <a:rPr lang="en-IN" dirty="0"/>
                        <a:t>3.</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Fake Job Recruitment Detection Using Machine Learning</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Approach</a:t>
                      </a:r>
                    </a:p>
                    <a:p>
                      <a:endParaRPr lang="en-IN" dirty="0"/>
                    </a:p>
                  </a:txBody>
                  <a:tcPr/>
                </a:tc>
                <a:tc>
                  <a:txBody>
                    <a:bodyPr/>
                    <a:lstStyle/>
                    <a:p>
                      <a:r>
                        <a:rPr lang="en-IN" sz="1400" b="0" i="0" u="none" strike="noStrike" cap="none" dirty="0" err="1">
                          <a:solidFill>
                            <a:schemeClr val="dk1"/>
                          </a:solidFill>
                          <a:effectLst/>
                          <a:latin typeface="+mn-lt"/>
                          <a:ea typeface="+mn-ea"/>
                          <a:cs typeface="+mn-cs"/>
                          <a:sym typeface="Arial"/>
                        </a:rPr>
                        <a:t>Shawni</a:t>
                      </a:r>
                      <a:r>
                        <a:rPr lang="en-IN" sz="1400" b="0" i="0" u="none" strike="noStrike" cap="none" dirty="0">
                          <a:solidFill>
                            <a:schemeClr val="dk1"/>
                          </a:solidFill>
                          <a:effectLst/>
                          <a:latin typeface="+mn-lt"/>
                          <a:ea typeface="+mn-ea"/>
                          <a:cs typeface="+mn-cs"/>
                          <a:sym typeface="Arial"/>
                        </a:rPr>
                        <a:t> Dutta and </a:t>
                      </a:r>
                      <a:r>
                        <a:rPr lang="en-IN" sz="1400" b="0" i="0" u="none" strike="noStrike" cap="none" dirty="0" err="1">
                          <a:solidFill>
                            <a:schemeClr val="dk1"/>
                          </a:solidFill>
                          <a:effectLst/>
                          <a:latin typeface="+mn-lt"/>
                          <a:ea typeface="+mn-ea"/>
                          <a:cs typeface="+mn-cs"/>
                          <a:sym typeface="Arial"/>
                        </a:rPr>
                        <a:t>Prof.Samir</a:t>
                      </a:r>
                      <a:r>
                        <a:rPr lang="en-IN" sz="1400" b="0" i="0" u="none" strike="noStrike" cap="none" dirty="0">
                          <a:solidFill>
                            <a:schemeClr val="dk1"/>
                          </a:solidFill>
                          <a:effectLst/>
                          <a:latin typeface="+mn-lt"/>
                          <a:ea typeface="+mn-ea"/>
                          <a:cs typeface="+mn-cs"/>
                          <a:sym typeface="Arial"/>
                        </a:rPr>
                        <a:t> Kumar Bandyopadhyay</a:t>
                      </a:r>
                      <a:endParaRPr lang="en-IN"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sz="1200" dirty="0"/>
                        <a:t>IEEE(2020)</a:t>
                      </a:r>
                    </a:p>
                  </a:txBody>
                  <a:tcPr/>
                </a:tc>
                <a:tc>
                  <a:txBody>
                    <a:bodyPr/>
                    <a:lstStyle/>
                    <a:p>
                      <a:r>
                        <a:rPr lang="en-US" sz="12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Employment scam detection will guide job-seekers to get only legitimate offers from companies. For tackling employment scam detection, several </a:t>
                      </a:r>
                    </a:p>
                    <a:p>
                      <a:r>
                        <a:rPr lang="en-US" sz="12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machine learning algorithms are proposed as </a:t>
                      </a:r>
                    </a:p>
                    <a:p>
                      <a:r>
                        <a:rPr lang="en-US" sz="12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countermeasures in this paper. Supervised </a:t>
                      </a:r>
                    </a:p>
                    <a:p>
                      <a:r>
                        <a:rPr lang="en-US" sz="12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mechanism is used to exemplify the use of several </a:t>
                      </a:r>
                    </a:p>
                    <a:p>
                      <a:r>
                        <a:rPr lang="en-US" sz="12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classifiers for employment scam detection.</a:t>
                      </a:r>
                    </a:p>
                  </a:txBody>
                  <a:tcPr/>
                </a:tc>
                <a:tc>
                  <a:txBody>
                    <a:bodyPr/>
                    <a:lstStyle/>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K-nearest neighbor,</a:t>
                      </a:r>
                    </a:p>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Decision Tree classifier,</a:t>
                      </a:r>
                    </a:p>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Random Forest Classifier</a:t>
                      </a:r>
                      <a:endParaRPr lang="en-IN" dirty="0">
                        <a:latin typeface="Times New Roman" panose="02020603050405020304" pitchFamily="18" charset="0"/>
                        <a:cs typeface="Times New Roman" panose="02020603050405020304" pitchFamily="18" charset="0"/>
                      </a:endParaRPr>
                    </a:p>
                  </a:txBody>
                  <a:tcPr/>
                </a:tc>
                <a:tc>
                  <a:txBody>
                    <a:bodyPr/>
                    <a:lstStyle/>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Accuracy of different prediction models, where</a:t>
                      </a:r>
                    </a:p>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KNN has 90% accuracy, Decision tree has 93% accuracy and random forest has 95%accuracy.</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7752070"/>
                  </a:ext>
                </a:extLst>
              </a:tr>
            </a:tbl>
          </a:graphicData>
        </a:graphic>
      </p:graphicFrame>
    </p:spTree>
    <p:extLst>
      <p:ext uri="{BB962C8B-B14F-4D97-AF65-F5344CB8AC3E}">
        <p14:creationId xmlns:p14="http://schemas.microsoft.com/office/powerpoint/2010/main" val="2119997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000" y="25379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effectLst>
                  <a:glow rad="63500">
                    <a:schemeClr val="accent6">
                      <a:satMod val="175000"/>
                      <a:alpha val="40000"/>
                    </a:schemeClr>
                  </a:glow>
                </a:effectLst>
                <a:latin typeface="Times New Roman" panose="02020603050405020304" pitchFamily="18" charset="0"/>
                <a:cs typeface="Times New Roman" panose="02020603050405020304" pitchFamily="18" charset="0"/>
              </a:rPr>
              <a:t>Literature Survey</a:t>
            </a:r>
            <a:endParaRPr dirty="0">
              <a:effectLst>
                <a:glow rad="63500">
                  <a:schemeClr val="accent6">
                    <a:satMod val="175000"/>
                    <a:alpha val="40000"/>
                  </a:schemeClr>
                </a:glow>
              </a:effectLst>
              <a:latin typeface="Times New Roman" panose="02020603050405020304" pitchFamily="18" charset="0"/>
              <a:cs typeface="Times New Roman" panose="02020603050405020304" pitchFamily="18" charset="0"/>
            </a:endParaRPr>
          </a:p>
        </p:txBody>
      </p:sp>
      <p:graphicFrame>
        <p:nvGraphicFramePr>
          <p:cNvPr id="2" name="Table 2">
            <a:extLst>
              <a:ext uri="{FF2B5EF4-FFF2-40B4-BE49-F238E27FC236}">
                <a16:creationId xmlns:a16="http://schemas.microsoft.com/office/drawing/2014/main" id="{2EB58BAD-3745-4716-A33F-E56D7E4FCA7F}"/>
              </a:ext>
            </a:extLst>
          </p:cNvPr>
          <p:cNvGraphicFramePr>
            <a:graphicFrameLocks noGrp="1"/>
          </p:cNvGraphicFramePr>
          <p:nvPr>
            <p:extLst>
              <p:ext uri="{D42A27DB-BD31-4B8C-83A1-F6EECF244321}">
                <p14:modId xmlns:p14="http://schemas.microsoft.com/office/powerpoint/2010/main" val="908924574"/>
              </p:ext>
            </p:extLst>
          </p:nvPr>
        </p:nvGraphicFramePr>
        <p:xfrm>
          <a:off x="180109" y="977925"/>
          <a:ext cx="8783782" cy="3810579"/>
        </p:xfrm>
        <a:graphic>
          <a:graphicData uri="http://schemas.openxmlformats.org/drawingml/2006/table">
            <a:tbl>
              <a:tblPr firstRow="1" bandRow="1">
                <a:tableStyleId>{5C22544A-7EE6-4342-B048-85BDC9FD1C3A}</a:tableStyleId>
              </a:tblPr>
              <a:tblGrid>
                <a:gridCol w="526472">
                  <a:extLst>
                    <a:ext uri="{9D8B030D-6E8A-4147-A177-3AD203B41FA5}">
                      <a16:colId xmlns:a16="http://schemas.microsoft.com/office/drawing/2014/main" val="2357883672"/>
                    </a:ext>
                  </a:extLst>
                </a:gridCol>
                <a:gridCol w="1246909">
                  <a:extLst>
                    <a:ext uri="{9D8B030D-6E8A-4147-A177-3AD203B41FA5}">
                      <a16:colId xmlns:a16="http://schemas.microsoft.com/office/drawing/2014/main" val="2661071110"/>
                    </a:ext>
                  </a:extLst>
                </a:gridCol>
                <a:gridCol w="1143000">
                  <a:extLst>
                    <a:ext uri="{9D8B030D-6E8A-4147-A177-3AD203B41FA5}">
                      <a16:colId xmlns:a16="http://schemas.microsoft.com/office/drawing/2014/main" val="205292791"/>
                    </a:ext>
                  </a:extLst>
                </a:gridCol>
                <a:gridCol w="1018309">
                  <a:extLst>
                    <a:ext uri="{9D8B030D-6E8A-4147-A177-3AD203B41FA5}">
                      <a16:colId xmlns:a16="http://schemas.microsoft.com/office/drawing/2014/main" val="4015971820"/>
                    </a:ext>
                  </a:extLst>
                </a:gridCol>
                <a:gridCol w="2202873">
                  <a:extLst>
                    <a:ext uri="{9D8B030D-6E8A-4147-A177-3AD203B41FA5}">
                      <a16:colId xmlns:a16="http://schemas.microsoft.com/office/drawing/2014/main" val="2594538974"/>
                    </a:ext>
                  </a:extLst>
                </a:gridCol>
                <a:gridCol w="1391393">
                  <a:extLst>
                    <a:ext uri="{9D8B030D-6E8A-4147-A177-3AD203B41FA5}">
                      <a16:colId xmlns:a16="http://schemas.microsoft.com/office/drawing/2014/main" val="1697254239"/>
                    </a:ext>
                  </a:extLst>
                </a:gridCol>
                <a:gridCol w="1254826">
                  <a:extLst>
                    <a:ext uri="{9D8B030D-6E8A-4147-A177-3AD203B41FA5}">
                      <a16:colId xmlns:a16="http://schemas.microsoft.com/office/drawing/2014/main" val="383613500"/>
                    </a:ext>
                  </a:extLst>
                </a:gridCol>
              </a:tblGrid>
              <a:tr h="873735">
                <a:tc>
                  <a:txBody>
                    <a:bodyPr/>
                    <a:lstStyle/>
                    <a:p>
                      <a:r>
                        <a:rPr lang="en-IN" dirty="0" err="1"/>
                        <a:t>Sl.No</a:t>
                      </a:r>
                      <a:r>
                        <a:rPr lang="en-IN" dirty="0"/>
                        <a:t>.</a:t>
                      </a:r>
                    </a:p>
                  </a:txBody>
                  <a:tcPr/>
                </a:tc>
                <a:tc>
                  <a:txBody>
                    <a:bodyPr/>
                    <a:lstStyle/>
                    <a:p>
                      <a:r>
                        <a:rPr lang="en-IN" dirty="0"/>
                        <a:t>Title</a:t>
                      </a:r>
                    </a:p>
                  </a:txBody>
                  <a:tcPr/>
                </a:tc>
                <a:tc>
                  <a:txBody>
                    <a:bodyPr/>
                    <a:lstStyle/>
                    <a:p>
                      <a:r>
                        <a:rPr lang="en-IN" dirty="0"/>
                        <a:t>Author</a:t>
                      </a:r>
                    </a:p>
                  </a:txBody>
                  <a:tcPr/>
                </a:tc>
                <a:tc>
                  <a:txBody>
                    <a:bodyPr/>
                    <a:lstStyle/>
                    <a:p>
                      <a:r>
                        <a:rPr lang="en-IN" dirty="0"/>
                        <a:t>Publisher</a:t>
                      </a:r>
                    </a:p>
                  </a:txBody>
                  <a:tcPr/>
                </a:tc>
                <a:tc>
                  <a:txBody>
                    <a:bodyPr/>
                    <a:lstStyle/>
                    <a:p>
                      <a:r>
                        <a:rPr lang="en-IN" dirty="0"/>
                        <a:t>Description</a:t>
                      </a:r>
                    </a:p>
                  </a:txBody>
                  <a:tcPr/>
                </a:tc>
                <a:tc>
                  <a:txBody>
                    <a:bodyPr/>
                    <a:lstStyle/>
                    <a:p>
                      <a:r>
                        <a:rPr lang="en-IN" dirty="0"/>
                        <a:t>Methodology</a:t>
                      </a:r>
                    </a:p>
                  </a:txBody>
                  <a:tcPr/>
                </a:tc>
                <a:tc>
                  <a:txBody>
                    <a:bodyPr/>
                    <a:lstStyle/>
                    <a:p>
                      <a:r>
                        <a:rPr lang="en-IN" dirty="0"/>
                        <a:t>Advantages</a:t>
                      </a:r>
                    </a:p>
                  </a:txBody>
                  <a:tcPr/>
                </a:tc>
                <a:extLst>
                  <a:ext uri="{0D108BD9-81ED-4DB2-BD59-A6C34878D82A}">
                    <a16:rowId xmlns:a16="http://schemas.microsoft.com/office/drawing/2014/main" val="1885048541"/>
                  </a:ext>
                </a:extLst>
              </a:tr>
              <a:tr h="2936844">
                <a:tc>
                  <a:txBody>
                    <a:bodyPr/>
                    <a:lstStyle/>
                    <a:p>
                      <a:r>
                        <a:rPr lang="en-IN" dirty="0"/>
                        <a:t>4.</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b="1" dirty="0">
                          <a:latin typeface="Times New Roman" panose="02020603050405020304" pitchFamily="18" charset="0"/>
                          <a:cs typeface="Times New Roman" panose="02020603050405020304" pitchFamily="18" charset="0"/>
                        </a:rPr>
                        <a:t>Fake Job Detection and Analysis Using Machine Learning and Deep Learning Algorithms</a:t>
                      </a:r>
                      <a:endParaRPr lang="en-IN" b="1" dirty="0">
                        <a:latin typeface="Times New Roman" panose="02020603050405020304" pitchFamily="18" charset="0"/>
                        <a:cs typeface="Times New Roman" panose="02020603050405020304" pitchFamily="18" charset="0"/>
                      </a:endParaRPr>
                    </a:p>
                  </a:txBody>
                  <a:tcPr/>
                </a:tc>
                <a:tc>
                  <a:txBody>
                    <a:bodyPr/>
                    <a:lstStyle/>
                    <a:p>
                      <a:r>
                        <a:rPr lang="fi-FI" dirty="0">
                          <a:latin typeface="Times New Roman" panose="02020603050405020304" pitchFamily="18" charset="0"/>
                          <a:cs typeface="Times New Roman" panose="02020603050405020304" pitchFamily="18" charset="0"/>
                        </a:rPr>
                        <a:t>C.S. Anita ; </a:t>
                      </a:r>
                    </a:p>
                    <a:p>
                      <a:r>
                        <a:rPr lang="fi-FI" dirty="0">
                          <a:latin typeface="Times New Roman" panose="02020603050405020304" pitchFamily="18" charset="0"/>
                          <a:cs typeface="Times New Roman" panose="02020603050405020304" pitchFamily="18" charset="0"/>
                        </a:rPr>
                        <a:t>P. Nagarajan ;</a:t>
                      </a:r>
                      <a:endParaRPr lang="en-IN"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sz="1200" dirty="0"/>
                        <a:t>IEEE(2020)</a:t>
                      </a:r>
                    </a:p>
                  </a:txBody>
                  <a:tcPr/>
                </a:tc>
                <a:tc>
                  <a:txBody>
                    <a:bodyPr/>
                    <a:lstStyle/>
                    <a:p>
                      <a:r>
                        <a:rPr lang="en-US" sz="1300" dirty="0">
                          <a:latin typeface="Times New Roman" panose="02020603050405020304" pitchFamily="18" charset="0"/>
                          <a:cs typeface="Times New Roman" panose="02020603050405020304" pitchFamily="18" charset="0"/>
                        </a:rPr>
                        <a:t>In this paper, we have applied machine learning and deep learning algorithms to classify and detect fake jobs from real jobs in a large dataset of job posts. Machine learning algorithms such as logistic regression, KNN classifier and random forest algorithm are used for classification purpose. Deep learning algorithm, Bi-Directional LSTM is used to train the neurons for classification. </a:t>
                      </a:r>
                      <a:endParaRPr lang="en-US" sz="13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endParaRPr>
                    </a:p>
                  </a:txBody>
                  <a:tcPr/>
                </a:tc>
                <a:tc>
                  <a:txBody>
                    <a:bodyPr/>
                    <a:lstStyle/>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K-nearest neighbor,</a:t>
                      </a:r>
                    </a:p>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Logistic regression,</a:t>
                      </a:r>
                    </a:p>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Random Forest Classifier</a:t>
                      </a:r>
                      <a:endParaRPr lang="en-IN" dirty="0">
                        <a:latin typeface="Times New Roman" panose="02020603050405020304" pitchFamily="18" charset="0"/>
                        <a:cs typeface="Times New Roman" panose="02020603050405020304" pitchFamily="18" charset="0"/>
                      </a:endParaRPr>
                    </a:p>
                  </a:txBody>
                  <a:tcPr/>
                </a:tc>
                <a:tc>
                  <a:txBody>
                    <a:bodyPr/>
                    <a:lstStyle/>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Accuracy of different prediction models, where</a:t>
                      </a:r>
                    </a:p>
                    <a:p>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Logistic Regression has 93% accuracy and random forest has 97%accuracy.</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7752070"/>
                  </a:ext>
                </a:extLst>
              </a:tr>
            </a:tbl>
          </a:graphicData>
        </a:graphic>
      </p:graphicFrame>
    </p:spTree>
    <p:extLst>
      <p:ext uri="{BB962C8B-B14F-4D97-AF65-F5344CB8AC3E}">
        <p14:creationId xmlns:p14="http://schemas.microsoft.com/office/powerpoint/2010/main" val="2119871992"/>
      </p:ext>
    </p:extLst>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442</TotalTime>
  <Words>1064</Words>
  <Application>Microsoft Office PowerPoint</Application>
  <PresentationFormat>On-screen Show (16:9)</PresentationFormat>
  <Paragraphs>145</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Times New Roman</vt:lpstr>
      <vt:lpstr>Anton</vt:lpstr>
      <vt:lpstr>Wingdings</vt:lpstr>
      <vt:lpstr>Rajdhani</vt:lpstr>
      <vt:lpstr>Advent Pro Light</vt:lpstr>
      <vt:lpstr>Fira Sans Condensed Light</vt:lpstr>
      <vt:lpstr>Arial</vt:lpstr>
      <vt:lpstr>Ai Tech Agency by Slidesgo</vt:lpstr>
      <vt:lpstr>PowerPoint Presentation</vt:lpstr>
      <vt:lpstr>Contents</vt:lpstr>
      <vt:lpstr>Overview of Phase 1 Review</vt:lpstr>
      <vt:lpstr>Abstract</vt:lpstr>
      <vt:lpstr>Problem Statement</vt:lpstr>
      <vt:lpstr>Literature Survey</vt:lpstr>
      <vt:lpstr>Literature Survey</vt:lpstr>
      <vt:lpstr>Literature Survey</vt:lpstr>
      <vt:lpstr>Literature Survey</vt:lpstr>
      <vt:lpstr>Objective</vt:lpstr>
      <vt:lpstr>Architecture</vt:lpstr>
      <vt:lpstr>Proposed System</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Swapnil Kumar</cp:lastModifiedBy>
  <cp:revision>44</cp:revision>
  <dcterms:modified xsi:type="dcterms:W3CDTF">2022-02-06T22:09:54Z</dcterms:modified>
</cp:coreProperties>
</file>